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65" r:id="rId4"/>
    <p:sldId id="266" r:id="rId5"/>
    <p:sldId id="267" r:id="rId6"/>
    <p:sldId id="271" r:id="rId7"/>
    <p:sldId id="269" r:id="rId8"/>
    <p:sldId id="272" r:id="rId9"/>
    <p:sldId id="273" r:id="rId10"/>
    <p:sldId id="274" r:id="rId11"/>
    <p:sldId id="277" r:id="rId12"/>
    <p:sldId id="276" r:id="rId13"/>
    <p:sldId id="279" r:id="rId14"/>
    <p:sldId id="278" r:id="rId15"/>
    <p:sldId id="275" r:id="rId16"/>
    <p:sldId id="314" r:id="rId17"/>
    <p:sldId id="268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81" r:id="rId26"/>
    <p:sldId id="280" r:id="rId27"/>
    <p:sldId id="270" r:id="rId28"/>
    <p:sldId id="282" r:id="rId29"/>
    <p:sldId id="258" r:id="rId30"/>
    <p:sldId id="284" r:id="rId31"/>
    <p:sldId id="283" r:id="rId32"/>
    <p:sldId id="287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2" r:id="rId45"/>
    <p:sldId id="313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2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g"/><Relationship Id="rId2" Type="http://schemas.openxmlformats.org/officeDocument/2006/relationships/hyperlink" Target="https://www.esldramaactivities.eu/" TargetMode="Externa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g"/><Relationship Id="rId5" Type="http://schemas.openxmlformats.org/officeDocument/2006/relationships/hyperlink" Target="https://esldramaactivities.eu/secondary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hyperlink" Target="https://esldramaactivities.eu/elementary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esldramaactivities.eu/auth/oauth2/login.php?id=3&amp;wantsurl=%2F&amp;sesskey=Rqm1HBKBtj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oodle.esldramaactivities.eu/auth/oauth2/login.php?id=1&amp;wantsurl=%2F&amp;sesskey=Rqm1HBKBtj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esldramaactivities.eu/course/view.php?id=2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oodle.esldramaactivities.eu/course/view.php?id=4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6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7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8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9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10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://www.esldramaactivities.eu/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Autofit/>
          </a:bodyPr>
          <a:lstStyle/>
          <a:p>
            <a:pPr algn="ctr"/>
            <a:r>
              <a:rPr lang="tr-TR" sz="3300" dirty="0">
                <a:solidFill>
                  <a:srgbClr val="00B0F0"/>
                </a:solidFill>
              </a:rPr>
              <a:t>Act Communicate Transcend – ACT 2020-1-HR01-KA227-SCH-094792 </a:t>
            </a:r>
          </a:p>
        </p:txBody>
      </p:sp>
      <p:sp>
        <p:nvSpPr>
          <p:cNvPr id="8" name="Alt Başlık 2"/>
          <p:cNvSpPr>
            <a:spLocks noGrp="1"/>
          </p:cNvSpPr>
          <p:nvPr>
            <p:ph type="subTitle" idx="1"/>
          </p:nvPr>
        </p:nvSpPr>
        <p:spPr>
          <a:xfrm>
            <a:off x="9113704" y="765774"/>
            <a:ext cx="3078296" cy="5561573"/>
          </a:xfrm>
        </p:spPr>
        <p:txBody>
          <a:bodyPr anchor="ctr" anchorCtr="0">
            <a:normAutofit/>
          </a:bodyPr>
          <a:lstStyle/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Communicate &amp; Transcend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endParaRPr lang="tr-TR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bg-BG" sz="1600" b="1" dirty="0">
                <a:solidFill>
                  <a:srgbClr val="002060"/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Платформа за електронно обучение</a:t>
            </a:r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endParaRPr lang="tr-TR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tr-TR" sz="1900" b="1" dirty="0">
                <a:solidFill>
                  <a:srgbClr val="002060"/>
                </a:solidFill>
                <a:highlight>
                  <a:srgbClr val="00FFFF"/>
                </a:highlight>
              </a:rPr>
              <a:t> </a:t>
            </a:r>
            <a:r>
              <a:rPr lang="ru-RU" sz="1600" b="1" dirty="0">
                <a:solidFill>
                  <a:srgbClr val="002060"/>
                </a:solidFill>
                <a:highlight>
                  <a:srgbClr val="00FFFF"/>
                </a:highlight>
              </a:rPr>
              <a:t>Ресурси за учители в начално училище 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Ресурси за учители в средните училища</a:t>
            </a:r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(esldramaactivities.eu)</a:t>
            </a:r>
            <a:endParaRPr lang="en-US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9486486B-5807-FAC8-E215-8450F10C1F0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1" name="Resim 10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B7122F0-6CD1-70A5-4E0F-CC07262C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14" name="Resim 13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0CAA7ABA-792E-A328-A0EC-8EDBB7BAF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8305" y="135821"/>
            <a:ext cx="2869094" cy="2869094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E60278B7-9D1A-8CD9-809D-BEFF6A0AFEC5}"/>
              </a:ext>
            </a:extLst>
          </p:cNvPr>
          <p:cNvSpPr/>
          <p:nvPr/>
        </p:nvSpPr>
        <p:spPr>
          <a:xfrm>
            <a:off x="765952" y="901006"/>
            <a:ext cx="837908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РЪКОВОДСТВО ЗА ПЛАТФОРМА</a:t>
            </a:r>
            <a:endParaRPr lang="tr-TR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  <a:p>
            <a:pPr algn="ctr"/>
            <a:r>
              <a:rPr lang="ru-RU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 ЗА ЕЛЕКТРОННО ОБУЧЕНИЕ</a:t>
            </a:r>
            <a:endParaRPr lang="tr-TR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  <a:p>
            <a:pPr algn="ctr"/>
            <a:r>
              <a:rPr lang="tr-T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&amp; </a:t>
            </a:r>
          </a:p>
          <a:p>
            <a:pPr algn="ctr"/>
            <a:r>
              <a:rPr lang="bg-B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&amp; РЕСУРСИ</a:t>
            </a:r>
            <a:r>
              <a:rPr lang="tr-T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 </a:t>
            </a:r>
            <a:endParaRPr lang="tr-T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pic>
        <p:nvPicPr>
          <p:cNvPr id="18" name="Resim 17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B40C3C74-C786-C7D0-CFAC-DC39326A39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194" y="3481460"/>
            <a:ext cx="1720127" cy="974739"/>
          </a:xfrm>
          <a:prstGeom prst="rect">
            <a:avLst/>
          </a:prstGeom>
        </p:spPr>
      </p:pic>
      <p:pic>
        <p:nvPicPr>
          <p:cNvPr id="20" name="Resim 19" descr="grafik, yazı tipi, grafik tasarım, poster içeren bir resim&#10;&#10;Açıklama otomatik olarak oluşturuldu">
            <a:extLst>
              <a:ext uri="{FF2B5EF4-FFF2-40B4-BE49-F238E27FC236}">
                <a16:creationId xmlns:a16="http://schemas.microsoft.com/office/drawing/2014/main" id="{4641328A-EBD2-F482-0E78-0E8BB3F564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777" y="4571397"/>
            <a:ext cx="1169489" cy="1258612"/>
          </a:xfrm>
          <a:prstGeom prst="rect">
            <a:avLst/>
          </a:prstGeom>
        </p:spPr>
      </p:pic>
      <p:pic>
        <p:nvPicPr>
          <p:cNvPr id="22" name="Resim 21" descr="amblem, simge, sembol, logo, ticari marka içeren bir resim&#10;&#10;Açıklama otomatik olarak oluşturuldu">
            <a:extLst>
              <a:ext uri="{FF2B5EF4-FFF2-40B4-BE49-F238E27FC236}">
                <a16:creationId xmlns:a16="http://schemas.microsoft.com/office/drawing/2014/main" id="{B8426B98-3EFC-6C97-C5E2-0007331F14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82" y="4740364"/>
            <a:ext cx="1243931" cy="1243931"/>
          </a:xfrm>
          <a:prstGeom prst="rect">
            <a:avLst/>
          </a:prstGeom>
        </p:spPr>
      </p:pic>
      <p:pic>
        <p:nvPicPr>
          <p:cNvPr id="24" name="Resim 2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D68D91C9-B76C-D387-123F-3FA110BCD1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6284" y="4874959"/>
            <a:ext cx="4344243" cy="974739"/>
          </a:xfrm>
          <a:prstGeom prst="rect">
            <a:avLst/>
          </a:prstGeom>
        </p:spPr>
      </p:pic>
      <p:pic>
        <p:nvPicPr>
          <p:cNvPr id="26" name="Resim 25" descr="metin, logo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C3EEBBA7-CB37-C3D3-D5DA-435D3794E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52" y="3653718"/>
            <a:ext cx="1519440" cy="990939"/>
          </a:xfrm>
          <a:prstGeom prst="rect">
            <a:avLst/>
          </a:prstGeom>
        </p:spPr>
      </p:pic>
      <p:pic>
        <p:nvPicPr>
          <p:cNvPr id="28" name="Resim 27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CA441BCD-AA34-E0C0-BED8-B0031545B9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436" y="2560583"/>
            <a:ext cx="1372872" cy="974739"/>
          </a:xfrm>
          <a:prstGeom prst="rect">
            <a:avLst/>
          </a:prstGeom>
        </p:spPr>
      </p:pic>
      <p:pic>
        <p:nvPicPr>
          <p:cNvPr id="30" name="Resim 29" descr="metin, yazı tipi, grafik, taslak içeren bir resim&#10;&#10;Açıklama otomatik olarak oluşturuldu">
            <a:extLst>
              <a:ext uri="{FF2B5EF4-FFF2-40B4-BE49-F238E27FC236}">
                <a16:creationId xmlns:a16="http://schemas.microsoft.com/office/drawing/2014/main" id="{39F681B3-B75C-1B31-40D8-7FA0EEA641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9728" y="2401801"/>
            <a:ext cx="1876538" cy="9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3046689" y="1505829"/>
            <a:ext cx="5627411" cy="3776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НАПОМНЯНЕ!!! </a:t>
            </a:r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Моля, имайте предвид, че първо трябва да се регистрирате за</a:t>
            </a:r>
            <a:endParaRPr lang="en-US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Ресурси за учители в началните училища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 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или да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Ресурси за учители в средни училища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 </a:t>
            </a:r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за да се регистрирате в платформата Moodle, преди да влезете в нея</a:t>
            </a:r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628FD59-9063-9425-F9B3-10D2C4DF9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65" t="17832" r="68229" b="25523"/>
          <a:stretch/>
        </p:blipFill>
        <p:spPr>
          <a:xfrm>
            <a:off x="193488" y="1990892"/>
            <a:ext cx="2668511" cy="377608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242DD47-07A9-E697-FF65-3000156834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588" t="18213" r="48529" b="27212"/>
          <a:stretch/>
        </p:blipFill>
        <p:spPr>
          <a:xfrm>
            <a:off x="8858790" y="2083659"/>
            <a:ext cx="2399220" cy="35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0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4217A4-F512-D0E2-1890-8D6659B54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0" t="3376" r="4559" b="8125"/>
          <a:stretch/>
        </p:blipFill>
        <p:spPr>
          <a:xfrm>
            <a:off x="1488141" y="675545"/>
            <a:ext cx="9205259" cy="52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След процеса на регистрация за двете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„Ресурси за учители в началните училища“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или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„Ресурси за учители в средни училища“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щракнете върху платформата 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Moodle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073426" y="1390540"/>
            <a:ext cx="9952382" cy="468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МОЛЯ, ИМАЙТЕ ПРЕДВИД, ЧЕ!!! </a:t>
            </a:r>
            <a:r>
              <a:rPr lang="ru-RU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Потребителят първо трябва да е член на платформите за ресурси за учители в начални училища или ресурси за учители в средни училища (с изключение на Moodle), както е споменато по-горе.</a:t>
            </a:r>
            <a:endParaRPr lang="tr-TR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just"/>
            <a:endParaRPr lang="en-US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Както на екранната снимка по-долу, когато искате да се регистрирате и да влезете в платформата Moodle от акаунт, който сте регистрирали преди, трябва да щракнете върху Единично влизане.</a:t>
            </a:r>
            <a:endParaRPr lang="tr-TR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just"/>
            <a:endParaRPr lang="en-US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Трябва да въведете информацията за член в другия акаунт и да влезете. След това ще бъдете регистриран в платформата.</a:t>
            </a:r>
            <a:endParaRPr lang="tr-TR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just"/>
            <a:endParaRPr lang="en-US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Например, ако потребителят е член на платформата за ресурси за учители в начални/средни училища, потребителят може да влезе в Moodle.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endParaRPr lang="tr-TR" sz="2000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ED94E27-FCAE-D6ED-E680-AC2881225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652" y="256602"/>
            <a:ext cx="9141930" cy="51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441E04D-240E-488E-1CEE-A61D2033B3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86" t="4423" r="12291" b="6976"/>
          <a:stretch/>
        </p:blipFill>
        <p:spPr>
          <a:xfrm>
            <a:off x="1420988" y="700425"/>
            <a:ext cx="9257258" cy="53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Платформата за електронно обучение се състои от два модула като курсове под основните заглавия на</a:t>
            </a:r>
            <a:endParaRPr lang="tr-TR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Въведение в света на драмата и учебните програми, базирани на драма</a:t>
            </a:r>
            <a:endParaRPr lang="tr-TR" sz="2000" b="0" i="0" u="none" strike="noStrike" dirty="0">
              <a:solidFill>
                <a:srgbClr val="0F6FC5"/>
              </a:solidFill>
              <a:effectLst/>
              <a:latin typeface="Poppins" panose="00000500000000000000" pitchFamily="2" charset="-9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</a:rPr>
              <a:t>и</a:t>
            </a:r>
            <a:r>
              <a:rPr lang="tr-TR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ru-RU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Модул за обучение: как да направя</a:t>
            </a:r>
            <a:endParaRPr lang="en-US" sz="2000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endParaRPr lang="en-US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260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ОБЩА ИНФОРМАЦИЯ ЗА ВСЕКИ МОДУЛ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pPr algn="ctr"/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МОДУЛ 1: Въведение в света на драмата и учебни програми, базирани на драма</a:t>
            </a:r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Този курс има за цел да предостави информация за драматичните методи за подобряване на говорните умения на учителите по английски език както в началните, така и в средните училища.</a:t>
            </a:r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Придобивания в края на курса: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В края на курса учителите ще придобият задълбочени познания за говорни дейности, базирани на драма, ще подобрят своите педагогически умения, ще развият своето езиково и културно разбиране, както и ще направят преподаването си по-забавно.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по-задълбочено разбиране на драмата и ползите от нея в класната стая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разберете уменията за това как да използвате уникална рубрика за оценка на говорене, базирана на драма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знания за това как да използвате платформата за електронно обучение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снабдете учителите с драматични умения, за да ги интегрирате в подобряването на говорните умения на техните ученици чрез използване на базирана на драма говорна програма, учебни дейности, материали за обучение, включително автентична рубрика.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Придобивания в края на курса: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развийте идентичността, въображението и творчеството както на учителите, така и на учениците чрез прилагане на дейности, базирани на драма и ги правете винаги различни, нови и иновативни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придобиват знания, умения за теоретичната рамка на драматичното образование и инструменти под формата на драматични техники, методи, които учителите, преподавателите биха могли да използват в своята образователна работа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ще могат да създават свои собствени дейности за говорене, базирани на драма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ще бъдат оборудвани с умения за подпомагане на преподаването чрез използване на видове драма (т.е. пантомима, кратка игра, импровизация на ролеви игри, сценарий).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6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2330021" y="1603515"/>
            <a:ext cx="7531958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ACT – Act Communicate &amp; Transcend е проект, който е в пълна хармония с препоръката на Европейския съвет относно цялостен подход към преподаването и изучаването на езици, издадена през 2018 г., която гласи, че „многоезичната компетентност е в основата на визията за Европейско образователно пространство .» Той отговаря на призива на Еразъм+ за подкрепа на секторите на изкуството, културата и образованието за справяне с предизвикателствата, причинени от COVID-19.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1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Придобивания в края на курса: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Преподавателите ще придобият умения за развиване на говорните умения на своите ученици и намаляване на нивата на тревожност, повишаване на самочувствието и удоволствието чрез използване на драма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ще имат разбиране за придобиване на иновативни умения за подобряване на говорните умения при преподаването на английски като чужд език и междукултурни умения, гражданство на ЕС и ценности.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260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ОБЩА ИНФОРМАЦИЯ ЗА ВСЕКИ МОДУЛ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pPr algn="ctr"/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МОДУЛ 2: Модул за обучение: как да направите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Този курс има за цел да обучи учителите по английски език в началните и средните училища как да проектират, изпълняват, оценяват и използват базирани на драма говорни дейности.</a:t>
            </a:r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Придобивания в края на курса: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Като могат да създават базирани на драма говорни дейности, учителите по ELT ще могат да ги използват в часовете си и да допринесат по-ефективно за развитието на говорните умения на своите ученици.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Учителят ще придобие умения, знания за това как да създаде иновативна учебна програма, включваща говорни дейности, базирани на драма, и ще обогати професионалните си умения в развитието на говорните умения на своите ученици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ще бъдат напълно наясно с ползите от дейностите, базирани на драма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ще могат да оценят и получат представа за знанията, нагласите и поведението на своите обучаеми по отношение на целевия език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5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Придобивания в края на курса: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дават на учителите ефективен методичен инструмент за това как да обучават учащите за подобряване на говорните умения чрез драма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оборудват учителите с драматични умения в преподаването на английски като чужд език, за да създават свои собствени учебни дейности, базирани на драма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ще могат да адаптират драматични дейности към обучението за подобряване на говорните умения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по езици ще могат да проектират и прилагат базирани на теми бъдещи учебни програми за говорене и учебни дейности, базирани на драма, които могат да се използват и като допълнителен инструмент.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по езици ще могат да разработват и проектират говорни дейности, базирани на драма, подходящи за възрастта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Придобивания в края на курса: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Използвайки песни, песнопения, рими, изследвайки мимики в техните базирани на драма говорни дейности, учителите ще имат шанса да разберат как да оценяват: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bg-BG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придобиване на речников запас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bg-BG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Произношение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bg-BG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четене и разбиране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bg-BG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слушане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Учителите ще разберат придобиването на новаторски умения за подобряване на говорните умения при преподаването на английски като чужд език и междукултурни умения, гражданство на ЕС и ценности.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54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38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Когато влезете в платформата Moodle, щракнете върху „Начало на сайта“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ще се сблъскате с наличните курсове, както е показано по-долу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endParaRPr lang="en-US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E82DEAD-AD19-E297-976D-FA74439711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26" t="4422" r="19891" b="25523"/>
          <a:stretch/>
        </p:blipFill>
        <p:spPr>
          <a:xfrm>
            <a:off x="2365802" y="735523"/>
            <a:ext cx="7593495" cy="48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9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2759E74-F2C4-6AC4-653B-DBA9D3C6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1"/>
          <a:stretch/>
        </p:blipFill>
        <p:spPr>
          <a:xfrm>
            <a:off x="-92765" y="0"/>
            <a:ext cx="11535465" cy="609563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047" y="15595"/>
            <a:ext cx="1294653" cy="167543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455CBB-4723-A960-AC30-36BA53C260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2759E74-F2C4-6AC4-653B-DBA9D3C6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1"/>
          <a:stretch/>
        </p:blipFill>
        <p:spPr>
          <a:xfrm>
            <a:off x="13252" y="13101"/>
            <a:ext cx="11505878" cy="608000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047" y="15595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370" y="2574317"/>
            <a:ext cx="8031311" cy="21590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Във всеки модул има подзаглавия, както е показано по-долу.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След завършване на курса във всяко заглавие ще се срещнат 3 въпроса. Тези въпроси имат за цел да подсилят темата.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913C3C97-5140-8BF3-2468-EB7DEFADDAC2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321DC06F-15A3-8D27-D944-8625CED73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BF3AABB-CDCF-257E-AC28-28F1286B1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7C783C4-B7CD-A89D-97D3-A04EBD135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4" name="Resim 13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C2DB570-1FAD-2C2E-226D-75479BE6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726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2330021" y="1603515"/>
            <a:ext cx="7531958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Последните проучвания за постиженията на изучаващите английски език, както и сравнителен анализ на езиците в образованието и обучението в ЕС разкриха, че „повечето държави-членки са изправени пред предизвикателства при осигуряването на подходящи резултати от обучението в областта на езиците“, както се посочва в официалния документ на ЕС документ. Това ясно показва необходимостта от внасяне на промяна в учебните програми и предоставяне на иновативен инструмент, който ще бъде насочен към подобряване на уменията за говорене на английски език.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4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-1: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Теоретични основи на драмата в областта на изкуството, говорене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2FF31128-F8ED-B42A-A497-EE96991D8ABA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МОДУЛ-1: Въведение в света на драмата и учебни програми, базирани на драма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B460EC6B-48F7-B818-C2CA-2D02CE99A88F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F9E2DD4-177E-7B1A-DCBD-736502BAB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A64F815-AFF9-FD44-6797-C2633BEB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95D10F93-493C-3EE6-0C02-498C4EC8D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77E8433-988E-CEA9-6C68-BE28241A2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15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3BCFB7A-4452-7991-55C6-D607FE61E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7" t="5026" r="7539" b="8044"/>
          <a:stretch/>
        </p:blipFill>
        <p:spPr>
          <a:xfrm>
            <a:off x="898101" y="723802"/>
            <a:ext cx="9702832" cy="535025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8666840F-28A1-9890-D854-FC2C8FA547A2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6A607364-A79F-0309-D89B-D6FCAE76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AEFBBA68-AE58-2AB5-9B6E-79539B219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6BB4174-82F1-B1ED-2987-3DB61355C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6DA5453-FCDD-DBB7-6DE0-5E465BB7F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52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-2: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Обобщение на изследването (Попълване на празнината между изследване и практика)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B2B1D9AD-9B86-E5E8-DF4D-0982B5DAB47B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МОДУЛ-1: Въведение в света на драмата и учебни програми, базирани на драма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3D59EFA6-44A3-2AFB-8301-4B256FFB1306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53B2F4AB-F4D0-6166-F747-EA2B7371C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EB4C286D-9A6B-5147-C7EB-5F7F96B8D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B5B82FE0-0C9B-A0E3-AD88-D9BE3235F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EDA0939C-4CC5-656B-9E87-D2F62EEB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769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FA8A173-C7EB-F3D6-9A33-41AF4144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" t="8346" r="19191" b="30709"/>
          <a:stretch/>
        </p:blipFill>
        <p:spPr>
          <a:xfrm>
            <a:off x="1078688" y="1190800"/>
            <a:ext cx="9941857" cy="4450438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0906F8BA-B8F4-5E5A-3FE8-A8BEACBF49FD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F6FE6009-B7A6-1330-0C87-683798FB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5F58CC3E-4051-D74C-698B-7759696C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1F8454A-208A-5891-5BC7-49B55BE5F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AB68DC6-1EED-E4A0-8874-0E58C8AD6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57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-3: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Компонентите на учебните програми за говорене, базирани на драма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DFE093F-6B1D-A35A-E3C7-2386B8C76ACF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МОДУЛ-1: Въведение в света на драмата и учебни програми, базирани на драма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D917A123-FF71-16A6-A69C-EF5470B72745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3325628F-6218-7809-F6E2-8F5E6472D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74CC0FD1-E379-B01C-9336-BAEFF9444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8241065-9B71-5C0F-CC86-3868419D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08A4D0F-584C-BC13-B7CB-3F379AAEF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565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289906D-F38D-C454-3B63-5650CF9E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2" t="19041" r="26430" b="33167"/>
          <a:stretch/>
        </p:blipFill>
        <p:spPr>
          <a:xfrm>
            <a:off x="986627" y="1393954"/>
            <a:ext cx="10125980" cy="4044130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04A38FA3-E896-14FD-06BA-7C93276FD1C1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9EEF8B5-5DCD-4239-6AA2-8369F5C3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103C1498-7F06-8FD2-DC9E-09D7285F5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D29C9B3F-11CB-D643-D608-A8C93CC2B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E5E4708B-641F-E431-A09D-1034F96A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902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-4: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Компонентите на базирани на драма говорни учебни дейности и обучителни материали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6B68A178-D0E3-6F58-6787-D910C9512E08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МОДУЛ-1: Въведение в света на драмата и учебни програми, базирани на драма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7578627E-15EF-E299-810B-3B0A9F37B76C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6C10B17-5C9A-956E-8F5B-E0D3D1BDD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FE4672B-7480-6590-6976-467D4018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B3E2C761-3D6A-69C7-9F35-4DC211BE9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FBE00FE-91B9-B4AB-4382-E7A3AC317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447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DD1DB0-B7F3-0471-3F77-58747A59F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239" r="10295" b="33325"/>
          <a:stretch/>
        </p:blipFill>
        <p:spPr>
          <a:xfrm>
            <a:off x="169355" y="1569289"/>
            <a:ext cx="11103990" cy="369345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C99F8FF8-9EFD-6B21-47EA-1B2A6E6E9D0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74C8C36-3C2B-921C-83F7-5918B47BF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096D549C-97D1-61C0-0759-408C41173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21298AD-59BA-96A2-DF51-D24006C7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B7BECCD-8448-C88A-D06C-73B0B83A9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093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-5: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Измеренията на говорните умения, базирани на драма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5D371428-BF7B-7067-B188-3B8B7E6EAB3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МОДУЛ-1: Въведение в света на драмата и учебни програми, базирани на драма</a:t>
            </a:r>
            <a:r>
              <a:rPr lang="tr-TR" sz="2800" dirty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546006D6-7CEB-F646-1FA9-7822186A54B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9860B30E-EB86-7724-AE97-EB6A0EA2D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81128B60-A0B6-6032-9573-D5557F351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10B1E04A-7DF9-CF78-A4BD-2F73B954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B369A9D8-6B4B-96F6-D18F-A45FD7ACF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12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65A96C-2CFC-9741-84C1-A431B5962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16978" r="24412" b="36725"/>
          <a:stretch/>
        </p:blipFill>
        <p:spPr>
          <a:xfrm>
            <a:off x="651067" y="1529965"/>
            <a:ext cx="10140567" cy="380103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39004091-26F3-AB79-D161-4E4DE684216D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54A9DC80-C860-C60B-7800-2B62C4DA3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872E48E0-2F0D-6003-47C7-B104BC81F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9DFA35C1-C308-3C04-3535-AE8B0764B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4C3D55CE-1B1B-E45F-E384-21F0BFF27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99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488141" y="1603514"/>
            <a:ext cx="8659906" cy="40122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Ние вярваме, че въвеждането на дейности, базирани на драма, в класните стаи в цяла Европа ще повиши нивото на мотивация, интерес, ангажираност на учениците и най-важното, ще улесни техния учебен процес, както и ще подобри техните говорни умения.</a:t>
            </a: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Събрахме 8 партньора от 6 различни държави и наехме 12 учители по ESL, за да оживеят този проект и да го изпълнят в продължение на 24 месеца. Нашето мултикултурно и разнообразно междусекторно сътрудничество включва театрална компания, дирекция, университет, две неправителствени организации, център за обучение на възрастни и училище за чужди езици.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79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-1: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Как да проектираме базирани на драма говорни програми и учебни материали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14B69E87-B060-B5B9-AAE9-092287C0C173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17B846AF-973B-02C1-88A3-495F60356096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89AAB4ED-50F1-7FFD-1BA2-42248050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95D243FA-59FF-A010-49A8-58C72FAE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6786143C-2E7D-E3C4-A4EC-F5B8D763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72887103-9E71-B74E-4E3B-9BBFA1504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04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07EA1FA-6CCD-49C0-4501-EFF033464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762" r="15294" b="30187"/>
          <a:stretch/>
        </p:blipFill>
        <p:spPr>
          <a:xfrm>
            <a:off x="684377" y="1425996"/>
            <a:ext cx="10485648" cy="390604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A8E77357-D7DB-8142-E72A-FE7C7B998518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F37A5965-BA03-2303-C6EC-7873C87B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BB996F93-4928-11EE-2D2E-DE8F34E8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9C03FB30-78AC-F509-4201-BC320D9C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F0F244B-F870-ABB6-7D64-A32BCF1B2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89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-2: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Как да се прилагат учебни програми и учебни дейности, базирани на драма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DA77E259-4C50-702D-6C15-3E358A8CB1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BA2C97E2-674C-B44F-9708-8F5A9287CA3A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4470F21-5C21-A589-CA8F-3C9319C9B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E65BDEF-D7F1-71D4-5037-DA5E90100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A7779189-7DDF-F934-26CA-315FC4BB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6BA7FB58-B185-A85D-45BD-013C68CA1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45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B3F2DA2-53C2-3002-0093-E82D26280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19593" r="13333" b="30709"/>
          <a:stretch/>
        </p:blipFill>
        <p:spPr>
          <a:xfrm>
            <a:off x="270277" y="1524466"/>
            <a:ext cx="10902146" cy="378310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0103974F-D52C-F3A7-62E8-F3DAC2B7E502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EA14308-C512-E1A5-25BF-3FA61F818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BD5DBE8A-FD76-43C3-196B-F758F38CA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1E0A4EE-68C5-E67C-3B81-34DCD8FA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DA71081-83FA-0247-9480-63591D8E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327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4178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-3: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Как да оценим говоренето, базирано на драма (когнитивно, емоционално, лингвистично (произношение, граматика, речник))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DA77E259-4C50-702D-6C15-3E358A8CB1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9BCEA142-33AD-A216-5D72-5FC19AEBEF22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ABAE3862-B6E9-2B74-ACEC-AA6AD70C6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CF3A93D-0DD3-DC45-1682-8CD7D30EC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54C11B16-8D81-EDC4-0C65-7B80B6D4F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8800B3E9-38A4-4663-887D-47A99EDC1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711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B9B7F18-092E-6D05-C886-1549B2EB6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500" r="10589" b="27832"/>
          <a:stretch/>
        </p:blipFill>
        <p:spPr>
          <a:xfrm>
            <a:off x="282518" y="1417030"/>
            <a:ext cx="10877665" cy="4015186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68AC7708-407B-2A7C-6D7C-B77C50B71458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8048F7BF-ACD1-E5E1-EBF3-B04A68C74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3D4679E1-0B53-DBF4-E49A-BFCC16781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AB82FA67-4B10-EEF5-F4C6-C78843314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03135F10-16DB-D585-8295-C60439A75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95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2118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-4: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Как да използваме различни начини за изпълнение на драмата на сцената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3D170C4-11D8-15BD-C82C-E4EADFBC8117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52B3ABB4-EE16-BDA2-9428-2905F9DC8656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B92F3D1C-6B26-8178-992A-A5B7384E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7AF4A62-A4E7-8E46-90F9-9B01AC0A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D0D46AEE-3DEA-8D82-CF90-D1A68C82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984C1C2-5A0D-8F73-F1BD-74083378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140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D82748-3795-A5BF-F2C8-00658CF39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 t="17239" r="6146" b="58435"/>
          <a:stretch/>
        </p:blipFill>
        <p:spPr>
          <a:xfrm>
            <a:off x="259977" y="2590905"/>
            <a:ext cx="10922747" cy="166743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FB18EF14-32A2-D2B3-0C3A-22CA87EA3BBB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89552FE-9FBF-4F6E-F28D-F9B151BDA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0371BE01-F9FD-C500-9A2A-C7FEB7D9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8E41C01-FA4A-9940-DAF6-0C238A6C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B824999-3E74-F45C-EBB2-6817E6CF3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998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-5: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Как да сложим драмата и подобряването на уменията за говорене в един и същ съд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58326745-3432-67EA-F028-D1AAB1BEC2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58103B37-851A-BE1E-9A49-1F02BEB702DF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72029D9-5680-9FC1-C815-162D4302B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5A1D0AD-1F0F-3AFC-CDE5-B2F93619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8B7F3426-6B22-EF93-63E4-336A002B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4583142-AFBB-1C9E-AF6C-01C73A2F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390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7477FEA-BC51-677D-1481-B3D6E29D2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" t="25871" r="7647" b="50000"/>
          <a:stretch/>
        </p:blipFill>
        <p:spPr>
          <a:xfrm>
            <a:off x="495024" y="2597629"/>
            <a:ext cx="10721789" cy="1653988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8104955A-B941-6619-CC85-4176F93D7B1F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3AEACC3A-9CB5-F69D-F608-457211133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428ED95B-BC1A-58C5-2328-C722586E5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8ACDD9BD-373E-1347-8616-CE47CC17E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A6826E4A-177A-933B-8B5A-AE62C1E74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350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990050" y="1603514"/>
            <a:ext cx="9703350" cy="423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Целите на нашия проект са</a:t>
            </a:r>
            <a:endParaRPr lang="tr-TR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да подпомогне напредъка в изучаването на английски като чужд език, по-специално уменията за говорене, чрез разработване на рубрика за оценяване на говорене, набор от обучителни материали, учебник за дейности, базиран на драма, и накрая платформа за електронно обучение, която ще обедини всички споменатите по-горе интелектуални резултати и да бъдат предоставени за използване както от учители, така и от техните ученици, дори след като проектът е финализиран,</a:t>
            </a: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да разработва нови и иновативни методи на преподаване и да ги прилага директно в практиката, както и професионално развитие чрез работа по проекти.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-6: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Как да използваме некласически начини за подобряване на уменията за говорене на чужд език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1FD17560-0E7C-DD47-E0E9-F6BAA4CC0BC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BFFF5FB0-4017-8AA6-08CD-2FFBAC70A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F4939892-D2E6-399D-A69F-87274D7E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130996D2-7638-3319-6BF5-7AC9382F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7FD66327-3F39-D026-8B1B-37B510BB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23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D49D182-8FE6-2A48-DEE6-E390B063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3" t="21874" r="9265" b="27832"/>
          <a:stretch/>
        </p:blipFill>
        <p:spPr>
          <a:xfrm>
            <a:off x="282595" y="1625308"/>
            <a:ext cx="10877510" cy="358142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2766F487-7BEE-EDE6-7D8D-5D8EC15204C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C3A7931-C1F5-520E-7CAC-C75BBA739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E3609334-EC68-0C58-2B37-B2C8CBE32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B4F6EC2-616D-6D71-C050-CE01A67DA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6B6AEC0-990A-6CB4-9EE6-1DA843E4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297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27085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-7: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Как да представим използването на драматични дейности на платформата по най-интерактивния начин, за да подобрим умението за говорене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48998ABF-EE3F-C318-A4E2-A4FB9CC3FCC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7AF51CB7-E869-E8F5-95BF-6FA194133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7677E11-106D-67A3-2EAE-BAA3E901C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447AD582-F020-441D-B15C-B176F99DE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703BB1B-3D4B-8394-639F-968E18E05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541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8C59A72-9CF8-6857-326A-B00405A38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3" t="9564" r="7353" b="58173"/>
          <a:stretch/>
        </p:blipFill>
        <p:spPr>
          <a:xfrm>
            <a:off x="342526" y="2310231"/>
            <a:ext cx="10757647" cy="221157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440022D7-DE78-746A-6EF2-A16558D40285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396A273C-4586-4D14-1C72-FE537FC73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25E2C5FA-D2CE-AA74-A185-1A482DA6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3FADDD9-D372-8C2A-AC2C-993DD525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1070DE6-2D55-9730-76DE-DEDC441FB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03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-8: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Как да добием самочувствие в говоренето, вместо да се страхуваме от грешки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25B3AF1F-35C9-D6C3-BCB7-CEA2D47E9C5D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5B21A0D-428B-0D69-E3FF-CE526F42A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FE8DDE4-79F6-C415-E287-A2CB54B50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9886CC0E-A31F-D117-9E0C-4EE2DE573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3BF4371-0FB3-09C4-0C5C-38E6FB025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826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F2B0EA2-18D1-A75A-8B3D-9578F4411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 t="8679" r="6146" b="50000"/>
          <a:stretch/>
        </p:blipFill>
        <p:spPr>
          <a:xfrm>
            <a:off x="259977" y="1999828"/>
            <a:ext cx="10922747" cy="283238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5CDF1998-C9F9-2FCE-67F5-5E520D66AC97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BC29FBA-4EDD-A297-76BC-DAD802B64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DC9A5934-F964-BCD3-DD4D-6F5A6E0DE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E077BDC-6A8B-9CE5-586A-C4C10AC60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2B78335-2A73-C606-9D1F-50BC566F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3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-9: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Как се прави поверителна реч на чужд език/английски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52BFEBD9-404D-919D-4E23-49D996A66FB1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0AD3E7CB-C262-3C55-7CD8-18E1C7C78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BB34C84-C2B0-41AD-096A-CB8BA41DF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37E8593F-5F22-637B-49D6-0B4CBDE68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6D8FE8DA-054E-A31A-5655-50724C2A4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577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141E4F4-DE67-B2C5-C406-A6F737640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" t="8608" r="6145" b="54250"/>
          <a:stretch/>
        </p:blipFill>
        <p:spPr>
          <a:xfrm>
            <a:off x="376518" y="2143031"/>
            <a:ext cx="10922746" cy="2545976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3FA424AE-EAC4-830D-BF63-585F77BD784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9C9EEBA6-0A03-3ABD-8836-22B93F22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1EA39E46-B647-43A0-0526-9DF0778B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6427A12-D6F2-2D9B-8AAC-9F643E3A9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47BFF36A-1E49-8D31-F6DB-6BDDE8E51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153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Подзаглавие</a:t>
            </a:r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-10: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Как да бъдете приети в чуждо общество с вашия говор, в което цялата комуникация е на английски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Въпрос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МОДУЛ-2: Модул за обучение: как се прави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E3A0AFD8-11FF-4713-1E35-B9B035E1746C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A98467F7-9D98-DE7E-A0FF-83FCE8F5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A2062D65-909B-C87C-CA01-89DF2E1ED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AD0F7A6C-443E-9535-FAAD-B163FCB1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78529E51-2D06-1CD5-92B4-6DBFD9EB6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49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580787B-D3D2-2B03-D763-59A12B7C1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" t="34503" r="6145" b="38033"/>
          <a:stretch/>
        </p:blipFill>
        <p:spPr>
          <a:xfrm>
            <a:off x="277906" y="2455300"/>
            <a:ext cx="10886888" cy="188258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71133167-D189-465B-851F-A6A5844C8826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6D4891BB-861D-50E6-8A4B-532DCD80F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D4824334-C93E-07AC-D5B7-111366F1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FF3239A-2326-EEBE-9A4A-A5AF787C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D3371465-C4CF-6E7A-9EA8-E7280A254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791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1538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За да влезете в платформата, първо щракнете за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bg-BG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уебсайта на проекта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www.esldramaactivities.eu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r>
              <a:rPr lang="en-GB" b="1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98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0417F1-D84F-D73B-60CE-AF657504ED61}"/>
              </a:ext>
            </a:extLst>
          </p:cNvPr>
          <p:cNvSpPr txBox="1"/>
          <p:nvPr/>
        </p:nvSpPr>
        <p:spPr>
          <a:xfrm>
            <a:off x="495024" y="2769688"/>
            <a:ext cx="10548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986405" algn="ctr"/>
                <a:tab pos="5972810" algn="r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Тази публикация [комуникация] отразява възгледите само на автора и Комисията не може да носи отговорност за каквото и да е използване на информацията, съдържаща се в нея.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B84F7792-D91B-E672-4CB9-8E3204165E1A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9801195-B6DD-C8C9-F871-67CB51A89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B38A2C8-B652-6676-BB99-04EF891FD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CB25C5B-DF98-E346-6697-99986F51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6ECD4BE5-BEFD-FD65-2A3B-EE4A46ED1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62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tin kutusu 15">
            <a:extLst>
              <a:ext uri="{FF2B5EF4-FFF2-40B4-BE49-F238E27FC236}">
                <a16:creationId xmlns:a16="http://schemas.microsoft.com/office/drawing/2014/main" id="{74A243C0-376E-A16C-2BCC-B6D7A4D41E01}"/>
              </a:ext>
            </a:extLst>
          </p:cNvPr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3BD76D44-0BB7-9AE2-D9D7-56F84B883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00" y="1167198"/>
            <a:ext cx="10439400" cy="45148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945" y="70791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Когато видите началната страница, както е показано преди, щракнете върху секцията «Moodle» и тогава ще можете да се регистрирате и да влезете в платформата Moodle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ru-RU" dirty="0">
                <a:hlinkClick r:id="rId2"/>
              </a:rPr>
              <a:t>Платформа за електронно обучение (esldramaactivities.eu)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bg-BG" sz="4400" dirty="0">
                <a:solidFill>
                  <a:srgbClr val="00B0F0"/>
                </a:solidFill>
              </a:rPr>
              <a:t>РЪКОВОДСТВО</a:t>
            </a:r>
            <a:r>
              <a:rPr lang="tr-TR" sz="4400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ED94E27-FCAE-D6ED-E680-AC2881225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652" y="256602"/>
            <a:ext cx="9141930" cy="51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8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Çerçev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447</TotalTime>
  <Words>2394</Words>
  <Application>Microsoft Office PowerPoint</Application>
  <PresentationFormat>Geniş ekran</PresentationFormat>
  <Paragraphs>1467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6" baseType="lpstr">
      <vt:lpstr>Arial</vt:lpstr>
      <vt:lpstr>Calibri</vt:lpstr>
      <vt:lpstr>Corbel</vt:lpstr>
      <vt:lpstr>Poppins</vt:lpstr>
      <vt:lpstr>Wingdings 2</vt:lpstr>
      <vt:lpstr>Çerçeve</vt:lpstr>
      <vt:lpstr>Act Communicate Transcend – ACT 2020-1-HR01-KA227-SCH-094792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  <vt:lpstr>РЪКОВОДСТВО 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recep</dc:creator>
  <cp:lastModifiedBy>Konya İL MEM AB Projeler İbrahim AYDIN</cp:lastModifiedBy>
  <cp:revision>138</cp:revision>
  <dcterms:created xsi:type="dcterms:W3CDTF">2023-03-07T18:38:58Z</dcterms:created>
  <dcterms:modified xsi:type="dcterms:W3CDTF">2023-05-29T15:58:39Z</dcterms:modified>
</cp:coreProperties>
</file>