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5" r:id="rId4"/>
    <p:sldId id="266" r:id="rId5"/>
    <p:sldId id="267" r:id="rId6"/>
    <p:sldId id="271" r:id="rId7"/>
    <p:sldId id="269" r:id="rId8"/>
    <p:sldId id="272" r:id="rId9"/>
    <p:sldId id="273" r:id="rId10"/>
    <p:sldId id="274" r:id="rId11"/>
    <p:sldId id="277" r:id="rId12"/>
    <p:sldId id="276" r:id="rId13"/>
    <p:sldId id="279" r:id="rId14"/>
    <p:sldId id="278" r:id="rId15"/>
    <p:sldId id="275" r:id="rId16"/>
    <p:sldId id="314" r:id="rId17"/>
    <p:sldId id="268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1" r:id="rId26"/>
    <p:sldId id="280" r:id="rId27"/>
    <p:sldId id="270" r:id="rId28"/>
    <p:sldId id="282" r:id="rId29"/>
    <p:sldId id="258" r:id="rId30"/>
    <p:sldId id="284" r:id="rId31"/>
    <p:sldId id="283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2" r:id="rId45"/>
    <p:sldId id="313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2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" Type="http://schemas.openxmlformats.org/officeDocument/2006/relationships/hyperlink" Target="https://www.esldramaactivities.eu/" TargetMode="Externa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g"/><Relationship Id="rId5" Type="http://schemas.openxmlformats.org/officeDocument/2006/relationships/hyperlink" Target="https://esldramaactivities.eu/secondary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https://esldramaactivities.eu/elementary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esldramaactivities.eu/auth/oauth2/login.php?id=3&amp;wantsurl=%2F&amp;sesskey=Rqm1HBKBtj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oodle.esldramaactivities.eu/auth/oauth2/login.php?id=1&amp;wantsurl=%2F&amp;sesskey=Rqm1HBKBtj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esldramaactivities.eu/course/view.php?id=2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oodle.esldramaactivities.eu/course/view.php?id=4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7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esldramaactivities.eu/course/view.php?id=2#section-8" TargetMode="External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9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10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://www.esldramaactivities.eu/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Autofit/>
          </a:bodyPr>
          <a:lstStyle/>
          <a:p>
            <a:pPr algn="ctr"/>
            <a:r>
              <a:rPr lang="tr-TR" sz="3300" dirty="0">
                <a:solidFill>
                  <a:srgbClr val="00B0F0"/>
                </a:solidFill>
              </a:rPr>
              <a:t>Act Communicate Transcend – ACT 2020-1-HR01-KA227-SCH-094792 </a:t>
            </a:r>
          </a:p>
        </p:txBody>
      </p:sp>
      <p:sp>
        <p:nvSpPr>
          <p:cNvPr id="8" name="Alt Başlık 2"/>
          <p:cNvSpPr>
            <a:spLocks noGrp="1"/>
          </p:cNvSpPr>
          <p:nvPr>
            <p:ph type="subTitle" idx="1"/>
          </p:nvPr>
        </p:nvSpPr>
        <p:spPr>
          <a:xfrm>
            <a:off x="9113704" y="765774"/>
            <a:ext cx="3078296" cy="5561573"/>
          </a:xfrm>
        </p:spPr>
        <p:txBody>
          <a:bodyPr anchor="ctr" anchorCtr="0">
            <a:normAutofit/>
          </a:bodyPr>
          <a:lstStyle/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Communicate &amp; Transcend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Platforma za e-</a:t>
            </a:r>
            <a:r>
              <a:rPr lang="tr-TR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učenje</a:t>
            </a:r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tr-TR" sz="1900" b="1" dirty="0">
                <a:solidFill>
                  <a:srgbClr val="002060"/>
                </a:solidFill>
                <a:highlight>
                  <a:srgbClr val="00FFFF"/>
                </a:highlight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Sredstva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učitelje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osnovnih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škola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pl-PL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Sredstva</a:t>
            </a:r>
            <a:r>
              <a:rPr lang="pl-PL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</a:t>
            </a:r>
            <a:r>
              <a:rPr lang="pl-PL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profesore</a:t>
            </a:r>
            <a:r>
              <a:rPr lang="pl-PL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srednjih</a:t>
            </a:r>
            <a:r>
              <a:rPr lang="pl-PL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škola</a:t>
            </a:r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(esldramaactivities.eu)</a:t>
            </a:r>
            <a:endParaRPr lang="en-US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9486486B-5807-FAC8-E215-8450F10C1F0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1" name="Resim 10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B7122F0-6CD1-70A5-4E0F-CC07262C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14" name="Resim 13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0CAA7ABA-792E-A328-A0EC-8EDBB7BAF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8305" y="135821"/>
            <a:ext cx="2869094" cy="2869094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E60278B7-9D1A-8CD9-809D-BEFF6A0AFEC5}"/>
              </a:ext>
            </a:extLst>
          </p:cNvPr>
          <p:cNvSpPr/>
          <p:nvPr/>
        </p:nvSpPr>
        <p:spPr>
          <a:xfrm>
            <a:off x="1233131" y="901006"/>
            <a:ext cx="744473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PRIRUČNIK </a:t>
            </a:r>
            <a:endParaRPr lang="tr-T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  <a:p>
            <a:pPr algn="ctr"/>
            <a:r>
              <a:rPr lang="pl-PL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ZA PLATFORMU ZA E-UČENJE</a:t>
            </a:r>
            <a:endParaRPr lang="tr-T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  <a:p>
            <a:pPr algn="ctr"/>
            <a:r>
              <a:rPr lang="tr-T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&amp; </a:t>
            </a:r>
          </a:p>
          <a:p>
            <a:pPr algn="ctr"/>
            <a:r>
              <a:rPr lang="tr-T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RESURSI </a:t>
            </a:r>
            <a:endParaRPr lang="tr-T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pic>
        <p:nvPicPr>
          <p:cNvPr id="18" name="Resim 17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B40C3C74-C786-C7D0-CFAC-DC39326A3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194" y="3481460"/>
            <a:ext cx="1720127" cy="974739"/>
          </a:xfrm>
          <a:prstGeom prst="rect">
            <a:avLst/>
          </a:prstGeom>
        </p:spPr>
      </p:pic>
      <p:pic>
        <p:nvPicPr>
          <p:cNvPr id="20" name="Resim 19" descr="grafik, yazı tipi, grafik tasarım, poster içeren bir resim&#10;&#10;Açıklama otomatik olarak oluşturuldu">
            <a:extLst>
              <a:ext uri="{FF2B5EF4-FFF2-40B4-BE49-F238E27FC236}">
                <a16:creationId xmlns:a16="http://schemas.microsoft.com/office/drawing/2014/main" id="{4641328A-EBD2-F482-0E78-0E8BB3F564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777" y="4571397"/>
            <a:ext cx="1169489" cy="1258612"/>
          </a:xfrm>
          <a:prstGeom prst="rect">
            <a:avLst/>
          </a:prstGeom>
        </p:spPr>
      </p:pic>
      <p:pic>
        <p:nvPicPr>
          <p:cNvPr id="22" name="Resim 21" descr="amblem, simge, sembol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B8426B98-3EFC-6C97-C5E2-0007331F14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82" y="4740364"/>
            <a:ext cx="1243931" cy="1243931"/>
          </a:xfrm>
          <a:prstGeom prst="rect">
            <a:avLst/>
          </a:prstGeom>
        </p:spPr>
      </p:pic>
      <p:pic>
        <p:nvPicPr>
          <p:cNvPr id="24" name="Resim 2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D68D91C9-B76C-D387-123F-3FA110BCD1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6284" y="4874959"/>
            <a:ext cx="4344243" cy="974739"/>
          </a:xfrm>
          <a:prstGeom prst="rect">
            <a:avLst/>
          </a:prstGeom>
        </p:spPr>
      </p:pic>
      <p:pic>
        <p:nvPicPr>
          <p:cNvPr id="26" name="Resim 25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C3EEBBA7-CB37-C3D3-D5DA-435D3794E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2" y="3653718"/>
            <a:ext cx="1519440" cy="990939"/>
          </a:xfrm>
          <a:prstGeom prst="rect">
            <a:avLst/>
          </a:prstGeom>
        </p:spPr>
      </p:pic>
      <p:pic>
        <p:nvPicPr>
          <p:cNvPr id="28" name="Resim 27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CA441BCD-AA34-E0C0-BED8-B0031545B9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436" y="2560583"/>
            <a:ext cx="1372872" cy="974739"/>
          </a:xfrm>
          <a:prstGeom prst="rect">
            <a:avLst/>
          </a:prstGeom>
        </p:spPr>
      </p:pic>
      <p:pic>
        <p:nvPicPr>
          <p:cNvPr id="30" name="Resim 29" descr="metin, yazı tipi, grafik, taslak içeren bir resim&#10;&#10;Açıklama otomatik olarak oluşturuldu">
            <a:extLst>
              <a:ext uri="{FF2B5EF4-FFF2-40B4-BE49-F238E27FC236}">
                <a16:creationId xmlns:a16="http://schemas.microsoft.com/office/drawing/2014/main" id="{39F681B3-B75C-1B31-40D8-7FA0EEA641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9728" y="2401801"/>
            <a:ext cx="1876538" cy="9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3046689" y="1505829"/>
            <a:ext cx="5627411" cy="3776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PODSJETNIK!!! </a:t>
            </a:r>
            <a:r>
              <a:rPr lang="pt-B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Molimo imajte na umu da ćete se najprije morati registrirati za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endParaRPr lang="en-US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Sredstva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 za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učitelje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osnovnih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škola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 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Lli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kako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biste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se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registrirali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na Moodle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platformu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prije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ulaska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u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nju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kako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biste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registrirali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na Moodle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platformu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ulaska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nju</a:t>
            </a:r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628FD59-9063-9425-F9B3-10D2C4DF9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65" t="17832" r="68229" b="25523"/>
          <a:stretch/>
        </p:blipFill>
        <p:spPr>
          <a:xfrm>
            <a:off x="193488" y="1990892"/>
            <a:ext cx="2668511" cy="377608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242DD47-07A9-E697-FF65-3000156834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588" t="18213" r="48529" b="27212"/>
          <a:stretch/>
        </p:blipFill>
        <p:spPr>
          <a:xfrm>
            <a:off x="8858790" y="2083659"/>
            <a:ext cx="2399220" cy="3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4217A4-F512-D0E2-1890-8D6659B54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0" t="3376" r="4559" b="8125"/>
          <a:stretch/>
        </p:blipFill>
        <p:spPr>
          <a:xfrm>
            <a:off x="1488141" y="675545"/>
            <a:ext cx="9205259" cy="52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Nakon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procesa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registracije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bilo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koji‘Resursi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učitelje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osnovnih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’</a:t>
            </a:r>
          </a:p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İli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‘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nastavnike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srednjih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škola’kliknete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platformu Moodle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073426" y="1390540"/>
            <a:ext cx="9952382" cy="468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IMAJTE NA UMU DA!!!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Korisnik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najprije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mora biti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član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učitelje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osnovnim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školama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ili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učitelje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srednjim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školama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(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osim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Moodle)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kao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što je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gore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navedeno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</a:p>
          <a:p>
            <a:pPr algn="just"/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Kao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slici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ispod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kada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želite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registrirati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prijaviti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računa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koji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prethodno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registrirali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morate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kliknuti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Single Sign On.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just"/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Trebali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biste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unijeti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podatke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o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članu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drugi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račun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prijaviti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se. Tada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ćete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biti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registrirani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</a:p>
          <a:p>
            <a:pPr algn="just"/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primjer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ako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je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korisnik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član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učitelje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osnovnih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/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srednjih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korisnik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može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prijaviti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Moodle.</a:t>
            </a:r>
            <a:endParaRPr lang="tr-TR" sz="2000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D94E27-FCAE-D6ED-E680-AC288122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652" y="256602"/>
            <a:ext cx="9141930" cy="51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41E04D-240E-488E-1CEE-A61D2033B3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86" t="4423" r="12291" b="6976"/>
          <a:stretch/>
        </p:blipFill>
        <p:spPr>
          <a:xfrm>
            <a:off x="1420988" y="700425"/>
            <a:ext cx="9257258" cy="53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Platforma za e-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učenje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sastoji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se od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dva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kao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tečajeva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glavnim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naslovima</a:t>
            </a:r>
            <a:endParaRPr lang="tr-TR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Uvod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u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svijet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drame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i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nastavnih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planova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i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programa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koji se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temelje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na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drami</a:t>
            </a:r>
            <a:endParaRPr lang="tr-TR" sz="2000" b="0" i="0" u="none" strike="noStrike" dirty="0">
              <a:solidFill>
                <a:srgbClr val="0F6FC5"/>
              </a:solidFill>
              <a:effectLst/>
              <a:latin typeface="Poppins" panose="00000500000000000000" pitchFamily="2" charset="-9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</a:rPr>
              <a:t>i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 Modul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obuke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: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kako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učiniti</a:t>
            </a:r>
            <a:endParaRPr lang="en-US" sz="2000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60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OPĆE INFORMACIJE O SVAKOM MODULU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 1: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Uvod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svijet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drame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kurikulum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temeljen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drami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Ovaj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je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namijenjen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pružanju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informacija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o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dramskim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metodama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za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poboljšanje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govornih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vještina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nastavnika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engleskog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jezika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osnovnim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srednjim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školama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Obaveze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kraju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kraju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tečaja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steći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znanja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poboljšati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pedagoške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razviti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jezično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kulturno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razumijevanje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učiniti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zabavnijom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dublje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razumijevanje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njezinih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prednosti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razredu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razumjeti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tome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koristiti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jedinstvenu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rubriku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ocjenjivanja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temeljenu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znanje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tome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koristiti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platformu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e-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učenje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opremiti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bi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integrirali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poboljšanje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korištenjem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kurikuluma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temeljenog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materijala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obuku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uključujući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autentičnu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rubriku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Obaveze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kraju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razvijati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identitet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maštu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kreativnost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primjenom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učiniti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uvijek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drugačijima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novima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inovativnima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steći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znanja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teorijskim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okvirima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odgoja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alatima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vidu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tehnika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metoda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bi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mogli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koristiti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odgojno-obrazovnom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radu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kreirati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vlastite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se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opremljeni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podršku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podučavanju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korištenjem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vrsta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(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tj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mimikom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kratkom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igrom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improvizacijom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igranja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uloga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scenarijem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).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2330021" y="1603515"/>
            <a:ext cx="7531958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ACT – Act Communicate &amp; Transcend is a project that is in complete harmony with the European Council’s recommendation on a comprehensive approach to teaching and learning of languages issued in 2018 which states that «multilingual competence is at the heart of the vision of a European Education Area.» It answers Erasmus+ call to support art, cultural and education sectors in addressing challenges caused by COVID-19. </a:t>
            </a:r>
          </a:p>
        </p:txBody>
      </p:sp>
    </p:spTree>
    <p:extLst>
      <p:ext uri="{BB962C8B-B14F-4D97-AF65-F5344CB8AC3E}">
        <p14:creationId xmlns:p14="http://schemas.microsoft.com/office/powerpoint/2010/main" val="9636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Obaveze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kraju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steći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razvoj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smanjenje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njihove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anksioznosti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povećanje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njihovog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samopouzdanja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užitka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korištenjem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imati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razumijevanja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stjecanje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inovativnih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poboljšanje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podučavanju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engleskog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stranog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interkulturalnih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građanstva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EU-a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vrijednosti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60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OPĆE INFORMACIJE O SVAKOM MODULU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 2: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obuke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kako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napraviti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Ovaj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namijenjen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je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osposobljavanju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nastavnika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engleskog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jezika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osnovnim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srednjim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školama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o tome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kako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osmisliti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implementirati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procijeniti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koristiti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dramske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govorne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aktivnosti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Obaveze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kraju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Budući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mogu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stvoriti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ELT-a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koristiti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svojoj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učinkovitije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doprinijeti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razvoju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steći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znanje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tome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kreirati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inovativne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planove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programe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uključujući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te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obogatiti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profesionalne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razvoju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učenika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potpuno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svjesni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dobrobiti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Nastavnici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procijeniti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steći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uvid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znanje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stavove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ponašanje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odnosu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ciljni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jezik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5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Obaveze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kraju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daju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učinkovit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metodički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alat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obrazovati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učenike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poboljšanje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putem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opremiti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podučavanju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engleskog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stranog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bi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kreirali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vlastite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prilagoditi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usavršavanje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osmisliti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primijeniti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tematske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buduće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planove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programe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koji se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temelje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učenja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koji se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također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mogu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koristiti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dopunski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alat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moći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razviti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osmisliti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primjerene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razini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dobi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Obaveze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kraju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tečaja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Koristeći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pjesme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napjeve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rime,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istražujući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mimiku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svojim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dramskim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govornim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aktivnostima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učitelji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imati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priliku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razumjeti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kako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procijeniti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: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usvajanje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vokabulara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Izgovor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čitanje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razumijevanje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slušanje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Nastavnici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će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razumjeti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stjecanje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inovativnih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za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poboljšanje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govornih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podučavanju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engleskog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kao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stranog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jezika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međukulturalnih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vještina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građanstva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EU-a 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vrijednosti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38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Kada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uđete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Moodle platformu,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kliknite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'Site Home’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naići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ćete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na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dostupne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tečajeve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kao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što je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prikazano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nastavku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82DEAD-AD19-E297-976D-FA74439711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26" t="4422" r="19891" b="25523"/>
          <a:stretch/>
        </p:blipFill>
        <p:spPr>
          <a:xfrm>
            <a:off x="2365802" y="735523"/>
            <a:ext cx="7593495" cy="48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2759E74-F2C4-6AC4-653B-DBA9D3C6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1"/>
          <a:stretch/>
        </p:blipFill>
        <p:spPr>
          <a:xfrm>
            <a:off x="-92765" y="0"/>
            <a:ext cx="11535465" cy="609563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047" y="15595"/>
            <a:ext cx="1294653" cy="167543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455CBB-4723-A960-AC30-36BA53C260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2759E74-F2C4-6AC4-653B-DBA9D3C6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1"/>
          <a:stretch/>
        </p:blipFill>
        <p:spPr>
          <a:xfrm>
            <a:off x="13252" y="13101"/>
            <a:ext cx="11505878" cy="608000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047" y="15595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370" y="2574317"/>
            <a:ext cx="8031311" cy="21590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Unutar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svakog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postoje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kao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što je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prikazano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u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nastavku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</a:p>
          <a:p>
            <a:pPr algn="ctr"/>
            <a:r>
              <a:rPr lang="en-US" dirty="0" err="1">
                <a:solidFill>
                  <a:schemeClr val="tx2"/>
                </a:solidFill>
              </a:rPr>
              <a:t>Nakon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završetka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tečaja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svakom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naslovu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naići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će</a:t>
            </a:r>
            <a:r>
              <a:rPr lang="en-US" dirty="0">
                <a:solidFill>
                  <a:schemeClr val="tx2"/>
                </a:solidFill>
              </a:rPr>
              <a:t> se </a:t>
            </a:r>
            <a:r>
              <a:rPr lang="en-US" dirty="0" err="1">
                <a:solidFill>
                  <a:schemeClr val="tx2"/>
                </a:solidFill>
              </a:rPr>
              <a:t>na</a:t>
            </a:r>
            <a:r>
              <a:rPr lang="en-US" dirty="0">
                <a:solidFill>
                  <a:schemeClr val="tx2"/>
                </a:solidFill>
              </a:rPr>
              <a:t> 3 </a:t>
            </a:r>
            <a:r>
              <a:rPr lang="en-US" dirty="0" err="1">
                <a:solidFill>
                  <a:schemeClr val="tx2"/>
                </a:solidFill>
              </a:rPr>
              <a:t>pitanja</a:t>
            </a:r>
            <a:r>
              <a:rPr lang="en-US" dirty="0">
                <a:solidFill>
                  <a:schemeClr val="tx2"/>
                </a:solidFill>
              </a:rPr>
              <a:t>. Ova </a:t>
            </a:r>
            <a:r>
              <a:rPr lang="en-US" dirty="0" err="1">
                <a:solidFill>
                  <a:schemeClr val="tx2"/>
                </a:solidFill>
              </a:rPr>
              <a:t>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pitanja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namijenjena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učvršćivanju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teme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1F83FF46-5987-78F1-D7E0-386C9EE6AD2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CB50A7E3-7DA8-5EAC-3C2E-1BE2AF84E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7" name="Resim 16">
              <a:extLst>
                <a:ext uri="{FF2B5EF4-FFF2-40B4-BE49-F238E27FC236}">
                  <a16:creationId xmlns:a16="http://schemas.microsoft.com/office/drawing/2014/main" id="{725F1911-5CD3-E2DC-5841-61A2D0F7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28C48ADD-C93E-6698-A037-A6121F097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9" name="Resim 18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49C5124-5F18-609A-58FB-6A38F021B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726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2330021" y="1603515"/>
            <a:ext cx="7531958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/>
                </a:solidFill>
              </a:rPr>
              <a:t>Najnovija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istraživanja</a:t>
            </a:r>
            <a:r>
              <a:rPr lang="tr-TR" dirty="0">
                <a:solidFill>
                  <a:schemeClr val="tx2"/>
                </a:solidFill>
              </a:rPr>
              <a:t> o </a:t>
            </a:r>
            <a:r>
              <a:rPr lang="tr-TR" dirty="0" err="1">
                <a:solidFill>
                  <a:schemeClr val="tx2"/>
                </a:solidFill>
              </a:rPr>
              <a:t>postignućima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učenika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engleskog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jezika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kao</a:t>
            </a:r>
            <a:r>
              <a:rPr lang="tr-TR" dirty="0">
                <a:solidFill>
                  <a:schemeClr val="tx2"/>
                </a:solidFill>
              </a:rPr>
              <a:t> i </a:t>
            </a:r>
            <a:r>
              <a:rPr lang="tr-TR" dirty="0" err="1">
                <a:solidFill>
                  <a:schemeClr val="tx2"/>
                </a:solidFill>
              </a:rPr>
              <a:t>komparativna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analiza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jezika</a:t>
            </a:r>
            <a:r>
              <a:rPr lang="tr-TR" dirty="0">
                <a:solidFill>
                  <a:schemeClr val="tx2"/>
                </a:solidFill>
              </a:rPr>
              <a:t> u </a:t>
            </a:r>
            <a:r>
              <a:rPr lang="tr-TR" dirty="0" err="1">
                <a:solidFill>
                  <a:schemeClr val="tx2"/>
                </a:solidFill>
              </a:rPr>
              <a:t>obrazovanju</a:t>
            </a:r>
            <a:r>
              <a:rPr lang="tr-TR" dirty="0">
                <a:solidFill>
                  <a:schemeClr val="tx2"/>
                </a:solidFill>
              </a:rPr>
              <a:t> i </a:t>
            </a:r>
            <a:r>
              <a:rPr lang="tr-TR" dirty="0" err="1">
                <a:solidFill>
                  <a:schemeClr val="tx2"/>
                </a:solidFill>
              </a:rPr>
              <a:t>osposobljavanju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diljem</a:t>
            </a:r>
            <a:r>
              <a:rPr lang="tr-TR" dirty="0">
                <a:solidFill>
                  <a:schemeClr val="tx2"/>
                </a:solidFill>
              </a:rPr>
              <a:t> EU-a </a:t>
            </a:r>
            <a:r>
              <a:rPr lang="tr-TR" dirty="0" err="1">
                <a:solidFill>
                  <a:schemeClr val="tx2"/>
                </a:solidFill>
              </a:rPr>
              <a:t>otkrili</a:t>
            </a:r>
            <a:r>
              <a:rPr lang="tr-TR" dirty="0">
                <a:solidFill>
                  <a:schemeClr val="tx2"/>
                </a:solidFill>
              </a:rPr>
              <a:t> su da se "</a:t>
            </a:r>
            <a:r>
              <a:rPr lang="tr-TR" dirty="0" err="1">
                <a:solidFill>
                  <a:schemeClr val="tx2"/>
                </a:solidFill>
              </a:rPr>
              <a:t>većina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država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članica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suočava</a:t>
            </a:r>
            <a:r>
              <a:rPr lang="tr-TR" dirty="0">
                <a:solidFill>
                  <a:schemeClr val="tx2"/>
                </a:solidFill>
              </a:rPr>
              <a:t> s </a:t>
            </a:r>
            <a:r>
              <a:rPr lang="tr-TR" dirty="0" err="1">
                <a:solidFill>
                  <a:schemeClr val="tx2"/>
                </a:solidFill>
              </a:rPr>
              <a:t>izazovima</a:t>
            </a:r>
            <a:r>
              <a:rPr lang="tr-TR" dirty="0">
                <a:solidFill>
                  <a:schemeClr val="tx2"/>
                </a:solidFill>
              </a:rPr>
              <a:t> u </a:t>
            </a:r>
            <a:r>
              <a:rPr lang="tr-TR" dirty="0" err="1">
                <a:solidFill>
                  <a:schemeClr val="tx2"/>
                </a:solidFill>
              </a:rPr>
              <a:t>osiguravanju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odgovarajućih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ishoda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učenja</a:t>
            </a:r>
            <a:r>
              <a:rPr lang="tr-TR" dirty="0">
                <a:solidFill>
                  <a:schemeClr val="tx2"/>
                </a:solidFill>
              </a:rPr>
              <a:t> u </a:t>
            </a:r>
            <a:r>
              <a:rPr lang="tr-TR" dirty="0" err="1">
                <a:solidFill>
                  <a:schemeClr val="tx2"/>
                </a:solidFill>
              </a:rPr>
              <a:t>području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jezika</a:t>
            </a:r>
            <a:r>
              <a:rPr lang="tr-TR" dirty="0">
                <a:solidFill>
                  <a:schemeClr val="tx2"/>
                </a:solidFill>
              </a:rPr>
              <a:t>", </a:t>
            </a:r>
            <a:r>
              <a:rPr lang="tr-TR" dirty="0" err="1">
                <a:solidFill>
                  <a:schemeClr val="tx2"/>
                </a:solidFill>
              </a:rPr>
              <a:t>kako</a:t>
            </a:r>
            <a:r>
              <a:rPr lang="tr-TR" dirty="0">
                <a:solidFill>
                  <a:schemeClr val="tx2"/>
                </a:solidFill>
              </a:rPr>
              <a:t> je </a:t>
            </a:r>
            <a:r>
              <a:rPr lang="tr-TR" dirty="0" err="1">
                <a:solidFill>
                  <a:schemeClr val="tx2"/>
                </a:solidFill>
              </a:rPr>
              <a:t>navedeno</a:t>
            </a:r>
            <a:r>
              <a:rPr lang="tr-TR" dirty="0">
                <a:solidFill>
                  <a:schemeClr val="tx2"/>
                </a:solidFill>
              </a:rPr>
              <a:t> u </a:t>
            </a:r>
            <a:r>
              <a:rPr lang="tr-TR" dirty="0" err="1">
                <a:solidFill>
                  <a:schemeClr val="tx2"/>
                </a:solidFill>
              </a:rPr>
              <a:t>službenom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dokumentu</a:t>
            </a:r>
            <a:r>
              <a:rPr lang="tr-TR" dirty="0">
                <a:solidFill>
                  <a:schemeClr val="tx2"/>
                </a:solidFill>
              </a:rPr>
              <a:t> EU-a. </a:t>
            </a:r>
            <a:r>
              <a:rPr lang="tr-TR" dirty="0" err="1">
                <a:solidFill>
                  <a:schemeClr val="tx2"/>
                </a:solidFill>
              </a:rPr>
              <a:t>dokument</a:t>
            </a:r>
            <a:r>
              <a:rPr lang="tr-TR" dirty="0">
                <a:solidFill>
                  <a:schemeClr val="tx2"/>
                </a:solidFill>
              </a:rPr>
              <a:t>. To </a:t>
            </a:r>
            <a:r>
              <a:rPr lang="tr-TR" dirty="0" err="1">
                <a:solidFill>
                  <a:schemeClr val="tx2"/>
                </a:solidFill>
              </a:rPr>
              <a:t>jasno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ukazuje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nužnost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izmjene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nastavnih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planova</a:t>
            </a:r>
            <a:r>
              <a:rPr lang="tr-TR" dirty="0">
                <a:solidFill>
                  <a:schemeClr val="tx2"/>
                </a:solidFill>
              </a:rPr>
              <a:t> i programa i </a:t>
            </a:r>
            <a:r>
              <a:rPr lang="tr-TR" dirty="0" err="1">
                <a:solidFill>
                  <a:schemeClr val="tx2"/>
                </a:solidFill>
              </a:rPr>
              <a:t>osiguravanja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inovativnog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alata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koji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će</a:t>
            </a:r>
            <a:r>
              <a:rPr lang="tr-TR" dirty="0">
                <a:solidFill>
                  <a:schemeClr val="tx2"/>
                </a:solidFill>
              </a:rPr>
              <a:t> biti </a:t>
            </a:r>
            <a:r>
              <a:rPr lang="tr-TR" dirty="0" err="1">
                <a:solidFill>
                  <a:schemeClr val="tx2"/>
                </a:solidFill>
              </a:rPr>
              <a:t>usmjeren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poboljšanje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govornih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vještina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engleskog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jezika</a:t>
            </a:r>
            <a:r>
              <a:rPr lang="tr-TR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Podnaslov-1: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Teorijska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pozadina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u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području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umjetnosti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govorenje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2FF31128-F8ED-B42A-A497-EE96991D8ABA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MODUL-1: </a:t>
            </a:r>
            <a:r>
              <a:rPr lang="tr-TR" sz="2800" dirty="0" err="1">
                <a:solidFill>
                  <a:schemeClr val="bg1"/>
                </a:solidFill>
              </a:rPr>
              <a:t>Uvod</a:t>
            </a:r>
            <a:r>
              <a:rPr lang="tr-TR" sz="2800" dirty="0">
                <a:solidFill>
                  <a:schemeClr val="bg1"/>
                </a:solidFill>
              </a:rPr>
              <a:t> u </a:t>
            </a:r>
            <a:r>
              <a:rPr lang="tr-TR" sz="2800" dirty="0" err="1">
                <a:solidFill>
                  <a:schemeClr val="bg1"/>
                </a:solidFill>
              </a:rPr>
              <a:t>svijet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</a:t>
            </a:r>
            <a:r>
              <a:rPr lang="tr-TR" sz="2800" dirty="0">
                <a:solidFill>
                  <a:schemeClr val="bg1"/>
                </a:solidFill>
              </a:rPr>
              <a:t> i </a:t>
            </a:r>
            <a:r>
              <a:rPr lang="tr-TR" sz="2800" dirty="0" err="1">
                <a:solidFill>
                  <a:schemeClr val="bg1"/>
                </a:solidFill>
              </a:rPr>
              <a:t>kurikulum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temeljen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na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drami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D2BD3CA7-4B3A-93EA-2B72-5AED13FB89B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1EF0111-68F9-0E1E-F864-05BEE36E4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F993311-7A5F-CB24-765E-4ED4F72E0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1448CDEF-DC38-87E3-740D-585154ECD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BDDF851-83D2-7F88-0400-EC668B5B0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15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3BCFB7A-4452-7991-55C6-D607FE61E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" t="5026" r="7539" b="8044"/>
          <a:stretch/>
        </p:blipFill>
        <p:spPr>
          <a:xfrm>
            <a:off x="898101" y="723802"/>
            <a:ext cx="9702832" cy="535025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4C284E4D-0FF7-472C-FC67-C728E0C1F0F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957C9417-7621-4BF1-219F-30A28A156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D52C6F48-4A7B-A3BD-E12C-44C101BF3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60703E3-0D41-4B9F-49A3-34BD8440C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E89EB30B-0B17-D13D-10BF-550CE78BC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52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Podnaslov-2: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Sažetak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istraživanja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(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Popunjavanje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praznine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između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istraživanja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i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prakse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)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B2B1D9AD-9B86-E5E8-DF4D-0982B5DAB47B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MODUL-1: </a:t>
            </a:r>
            <a:r>
              <a:rPr lang="tr-TR" sz="2800" dirty="0" err="1">
                <a:solidFill>
                  <a:schemeClr val="bg1"/>
                </a:solidFill>
              </a:rPr>
              <a:t>Uvod</a:t>
            </a:r>
            <a:r>
              <a:rPr lang="tr-TR" sz="2800" dirty="0">
                <a:solidFill>
                  <a:schemeClr val="bg1"/>
                </a:solidFill>
              </a:rPr>
              <a:t> u </a:t>
            </a:r>
            <a:r>
              <a:rPr lang="tr-TR" sz="2800" dirty="0" err="1">
                <a:solidFill>
                  <a:schemeClr val="bg1"/>
                </a:solidFill>
              </a:rPr>
              <a:t>svijet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</a:t>
            </a:r>
            <a:r>
              <a:rPr lang="tr-TR" sz="2800" dirty="0">
                <a:solidFill>
                  <a:schemeClr val="bg1"/>
                </a:solidFill>
              </a:rPr>
              <a:t> i </a:t>
            </a:r>
            <a:r>
              <a:rPr lang="tr-TR" sz="2800" dirty="0" err="1">
                <a:solidFill>
                  <a:schemeClr val="bg1"/>
                </a:solidFill>
              </a:rPr>
              <a:t>kurikulum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temeljen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na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drami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6F39768-0CCB-DF30-1ECA-B3F3789D57C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FD116EB1-2288-35A2-5777-B9A2FA89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C410B18-41D9-4C5F-4B79-9FDC8C66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9CA7E76D-04D0-61B7-5BDD-C614B535D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930A0AF-82FA-FED8-CCDD-C11530F1E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76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FA8A173-C7EB-F3D6-9A33-41AF4144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8346" r="19191" b="30709"/>
          <a:stretch/>
        </p:blipFill>
        <p:spPr>
          <a:xfrm>
            <a:off x="1078688" y="1190800"/>
            <a:ext cx="9941857" cy="445043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82B06455-F96A-32CF-8DA1-F862732DC345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8A4DA3BD-A0A1-2381-8594-42D791E7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EA674251-1768-D2C9-0735-DDD776632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409D890-34EC-13F0-45CE-97C95816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7DC024D-2481-76E9-ED6D-DAFBEBB1C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57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Podnaslov-3: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Sastavnice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dramskih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govornih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programa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DFE093F-6B1D-A35A-E3C7-2386B8C76ACF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MODUL-1: </a:t>
            </a:r>
            <a:r>
              <a:rPr lang="tr-TR" sz="2800" dirty="0" err="1">
                <a:solidFill>
                  <a:schemeClr val="bg1"/>
                </a:solidFill>
              </a:rPr>
              <a:t>Uvod</a:t>
            </a:r>
            <a:r>
              <a:rPr lang="tr-TR" sz="2800" dirty="0">
                <a:solidFill>
                  <a:schemeClr val="bg1"/>
                </a:solidFill>
              </a:rPr>
              <a:t> u </a:t>
            </a:r>
            <a:r>
              <a:rPr lang="tr-TR" sz="2800" dirty="0" err="1">
                <a:solidFill>
                  <a:schemeClr val="bg1"/>
                </a:solidFill>
              </a:rPr>
              <a:t>svijet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</a:t>
            </a:r>
            <a:r>
              <a:rPr lang="tr-TR" sz="2800" dirty="0">
                <a:solidFill>
                  <a:schemeClr val="bg1"/>
                </a:solidFill>
              </a:rPr>
              <a:t> i </a:t>
            </a:r>
            <a:r>
              <a:rPr lang="tr-TR" sz="2800" dirty="0" err="1">
                <a:solidFill>
                  <a:schemeClr val="bg1"/>
                </a:solidFill>
              </a:rPr>
              <a:t>kurikulum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temeljen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na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drami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C87FF580-EA49-7D90-1A1B-EBA59D2686F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1CF77F1-63AA-4293-42D2-0D7829CF3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FA37227-5648-0812-0395-FFBE0B50E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D0AE23A-80F3-945E-72AB-74F597F7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672F19F-58E4-67EF-815D-F18393324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565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89906D-F38D-C454-3B63-5650CF9E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2" t="19041" r="26430" b="33167"/>
          <a:stretch/>
        </p:blipFill>
        <p:spPr>
          <a:xfrm>
            <a:off x="986627" y="1393954"/>
            <a:ext cx="10125980" cy="4044130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4ABB1136-4384-E582-C5BF-AACE1A7A75D7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9725EB7F-3B18-F863-CA07-5D0B4BE0E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F3788F30-2079-3DCB-D223-B2B30E40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88D0BEC-D228-BCE2-8CAE-D4566AF1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E0ABF09-51DB-C44E-5671-98B32047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902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Podnaslov-4: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Komponente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govornih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aktivnosti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učenja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koje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se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temelje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drami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i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materijali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za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obuku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6B68A178-D0E3-6F58-6787-D910C9512E08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MODUL-1: </a:t>
            </a:r>
            <a:r>
              <a:rPr lang="tr-TR" sz="2800" dirty="0" err="1">
                <a:solidFill>
                  <a:schemeClr val="bg1"/>
                </a:solidFill>
              </a:rPr>
              <a:t>Uvod</a:t>
            </a:r>
            <a:r>
              <a:rPr lang="tr-TR" sz="2800" dirty="0">
                <a:solidFill>
                  <a:schemeClr val="bg1"/>
                </a:solidFill>
              </a:rPr>
              <a:t> u </a:t>
            </a:r>
            <a:r>
              <a:rPr lang="tr-TR" sz="2800" dirty="0" err="1">
                <a:solidFill>
                  <a:schemeClr val="bg1"/>
                </a:solidFill>
              </a:rPr>
              <a:t>svijet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</a:t>
            </a:r>
            <a:r>
              <a:rPr lang="tr-TR" sz="2800" dirty="0">
                <a:solidFill>
                  <a:schemeClr val="bg1"/>
                </a:solidFill>
              </a:rPr>
              <a:t> i </a:t>
            </a:r>
            <a:r>
              <a:rPr lang="tr-TR" sz="2800" dirty="0" err="1">
                <a:solidFill>
                  <a:schemeClr val="bg1"/>
                </a:solidFill>
              </a:rPr>
              <a:t>kurikulum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temeljen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na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drami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DAC2B80-7AA5-3BF7-E650-D3AC11EE686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6BBC082-B655-8425-9130-15001CDA4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0D3DC87-5993-1437-4DCE-80A5AA156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A6B4839F-5176-3028-E2E1-9342857B0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5D5DAED3-407E-C2C9-5DA6-E8978D28B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447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DD1DB0-B7F3-0471-3F77-58747A59F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239" r="10295" b="33325"/>
          <a:stretch/>
        </p:blipFill>
        <p:spPr>
          <a:xfrm>
            <a:off x="169355" y="1569289"/>
            <a:ext cx="11103990" cy="369345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A98FBA0E-C7A2-17D4-F231-683FCF02123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F7D28A79-C32F-4D85-5EFC-E59535CC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DB25BD62-6040-F2B3-B08C-2DB28069F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B389D39-79DB-579F-1D00-736E88CE7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406FA7D-ED36-580A-A748-175F4B38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09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Podnaslov-5: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Dimenzije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dramskih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govornih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vještina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5D371428-BF7B-7067-B188-3B8B7E6EAB3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MODUL-1: </a:t>
            </a:r>
            <a:r>
              <a:rPr lang="tr-TR" sz="2800" dirty="0" err="1">
                <a:solidFill>
                  <a:schemeClr val="bg1"/>
                </a:solidFill>
              </a:rPr>
              <a:t>Uvod</a:t>
            </a:r>
            <a:r>
              <a:rPr lang="tr-TR" sz="2800" dirty="0">
                <a:solidFill>
                  <a:schemeClr val="bg1"/>
                </a:solidFill>
              </a:rPr>
              <a:t> u </a:t>
            </a:r>
            <a:r>
              <a:rPr lang="tr-TR" sz="2800" dirty="0" err="1">
                <a:solidFill>
                  <a:schemeClr val="bg1"/>
                </a:solidFill>
              </a:rPr>
              <a:t>svijet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</a:t>
            </a:r>
            <a:r>
              <a:rPr lang="tr-TR" sz="2800" dirty="0">
                <a:solidFill>
                  <a:schemeClr val="bg1"/>
                </a:solidFill>
              </a:rPr>
              <a:t> i </a:t>
            </a:r>
            <a:r>
              <a:rPr lang="tr-TR" sz="2800" dirty="0" err="1">
                <a:solidFill>
                  <a:schemeClr val="bg1"/>
                </a:solidFill>
              </a:rPr>
              <a:t>kurikulum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temeljen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na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drami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2DBFBF51-BB1B-9509-35FB-9853304971B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446A5D2-79F0-76D3-D240-BB1E4B8F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97230A16-2B24-EFD3-5425-2796793FD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131C0D50-8105-8251-6F2F-F2E8C76F1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5A47098C-4288-F21D-C984-657D7BEC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12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65A96C-2CFC-9741-84C1-A431B5962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6978" r="24412" b="36725"/>
          <a:stretch/>
        </p:blipFill>
        <p:spPr>
          <a:xfrm>
            <a:off x="651067" y="1529965"/>
            <a:ext cx="10140567" cy="380103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A777B06A-05AB-D5CA-BBA8-FF3A15D8EB5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189F2AD-0E77-D611-0315-A59DCAB3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EB1B1F2A-FC66-02B3-5853-FBC4DA829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40D5A79-C297-11AD-C01A-FC99B189A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733651A2-5F0F-7BE6-5FE1-EEB71D8A1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99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488141" y="1603515"/>
            <a:ext cx="8659906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/>
                </a:solidFill>
              </a:rPr>
              <a:t>Vjerujemo</a:t>
            </a:r>
            <a:r>
              <a:rPr lang="tr-TR" dirty="0">
                <a:solidFill>
                  <a:schemeClr val="tx2"/>
                </a:solidFill>
              </a:rPr>
              <a:t> da </a:t>
            </a:r>
            <a:r>
              <a:rPr lang="tr-TR" dirty="0" err="1">
                <a:solidFill>
                  <a:schemeClr val="tx2"/>
                </a:solidFill>
              </a:rPr>
              <a:t>će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uvođenje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dramskih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aktivnosti</a:t>
            </a:r>
            <a:r>
              <a:rPr lang="tr-TR" dirty="0">
                <a:solidFill>
                  <a:schemeClr val="tx2"/>
                </a:solidFill>
              </a:rPr>
              <a:t> u </a:t>
            </a:r>
            <a:r>
              <a:rPr lang="tr-TR" dirty="0" err="1">
                <a:solidFill>
                  <a:schemeClr val="tx2"/>
                </a:solidFill>
              </a:rPr>
              <a:t>učionice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diljem</a:t>
            </a:r>
            <a:r>
              <a:rPr lang="tr-TR" dirty="0">
                <a:solidFill>
                  <a:schemeClr val="tx2"/>
                </a:solidFill>
              </a:rPr>
              <a:t> Europe </a:t>
            </a:r>
            <a:r>
              <a:rPr lang="tr-TR" dirty="0" err="1">
                <a:solidFill>
                  <a:schemeClr val="tx2"/>
                </a:solidFill>
              </a:rPr>
              <a:t>povećati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razinu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motivacije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interesa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angažmana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učenika</a:t>
            </a:r>
            <a:r>
              <a:rPr lang="tr-TR" dirty="0">
                <a:solidFill>
                  <a:schemeClr val="tx2"/>
                </a:solidFill>
              </a:rPr>
              <a:t> i, što je </a:t>
            </a:r>
            <a:r>
              <a:rPr lang="tr-TR" dirty="0" err="1">
                <a:solidFill>
                  <a:schemeClr val="tx2"/>
                </a:solidFill>
              </a:rPr>
              <a:t>najvažnije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olakšati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njihov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proces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učenja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kao</a:t>
            </a:r>
            <a:r>
              <a:rPr lang="tr-TR" dirty="0">
                <a:solidFill>
                  <a:schemeClr val="tx2"/>
                </a:solidFill>
              </a:rPr>
              <a:t> i </a:t>
            </a:r>
            <a:r>
              <a:rPr lang="tr-TR" dirty="0" err="1">
                <a:solidFill>
                  <a:schemeClr val="tx2"/>
                </a:solidFill>
              </a:rPr>
              <a:t>poboljšati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njihove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govorne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vještine</a:t>
            </a:r>
            <a:r>
              <a:rPr lang="tr-TR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/>
                </a:solidFill>
              </a:rPr>
              <a:t>Okupili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smo</a:t>
            </a:r>
            <a:r>
              <a:rPr lang="tr-TR" dirty="0">
                <a:solidFill>
                  <a:schemeClr val="tx2"/>
                </a:solidFill>
              </a:rPr>
              <a:t> 8 </a:t>
            </a:r>
            <a:r>
              <a:rPr lang="tr-TR" dirty="0" err="1">
                <a:solidFill>
                  <a:schemeClr val="tx2"/>
                </a:solidFill>
              </a:rPr>
              <a:t>partnera</a:t>
            </a:r>
            <a:r>
              <a:rPr lang="tr-TR" dirty="0">
                <a:solidFill>
                  <a:schemeClr val="tx2"/>
                </a:solidFill>
              </a:rPr>
              <a:t> iz 6 </a:t>
            </a:r>
            <a:r>
              <a:rPr lang="tr-TR" dirty="0" err="1">
                <a:solidFill>
                  <a:schemeClr val="tx2"/>
                </a:solidFill>
              </a:rPr>
              <a:t>različitih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zemalja</a:t>
            </a:r>
            <a:r>
              <a:rPr lang="tr-TR" dirty="0">
                <a:solidFill>
                  <a:schemeClr val="tx2"/>
                </a:solidFill>
              </a:rPr>
              <a:t> i </a:t>
            </a:r>
            <a:r>
              <a:rPr lang="tr-TR" dirty="0" err="1">
                <a:solidFill>
                  <a:schemeClr val="tx2"/>
                </a:solidFill>
              </a:rPr>
              <a:t>zaposlili</a:t>
            </a:r>
            <a:r>
              <a:rPr lang="tr-TR" dirty="0">
                <a:solidFill>
                  <a:schemeClr val="tx2"/>
                </a:solidFill>
              </a:rPr>
              <a:t> 12 ESL </a:t>
            </a:r>
            <a:r>
              <a:rPr lang="tr-TR" dirty="0" err="1">
                <a:solidFill>
                  <a:schemeClr val="tx2"/>
                </a:solidFill>
              </a:rPr>
              <a:t>učitelja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kako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bismo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ovaj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projekt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oživjeli</a:t>
            </a:r>
            <a:r>
              <a:rPr lang="tr-TR" dirty="0">
                <a:solidFill>
                  <a:schemeClr val="tx2"/>
                </a:solidFill>
              </a:rPr>
              <a:t> i </a:t>
            </a:r>
            <a:r>
              <a:rPr lang="tr-TR" dirty="0" err="1">
                <a:solidFill>
                  <a:schemeClr val="tx2"/>
                </a:solidFill>
              </a:rPr>
              <a:t>provodili</a:t>
            </a:r>
            <a:r>
              <a:rPr lang="tr-TR" dirty="0">
                <a:solidFill>
                  <a:schemeClr val="tx2"/>
                </a:solidFill>
              </a:rPr>
              <a:t> 24 </a:t>
            </a:r>
            <a:r>
              <a:rPr lang="tr-TR" dirty="0" err="1">
                <a:solidFill>
                  <a:schemeClr val="tx2"/>
                </a:solidFill>
              </a:rPr>
              <a:t>mjeseca</a:t>
            </a:r>
            <a:r>
              <a:rPr lang="tr-TR" dirty="0">
                <a:solidFill>
                  <a:schemeClr val="tx2"/>
                </a:solidFill>
              </a:rPr>
              <a:t>. </a:t>
            </a:r>
            <a:r>
              <a:rPr lang="tr-TR" dirty="0" err="1">
                <a:solidFill>
                  <a:schemeClr val="tx2"/>
                </a:solidFill>
              </a:rPr>
              <a:t>Naša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multikulturalna</a:t>
            </a:r>
            <a:r>
              <a:rPr lang="tr-TR" dirty="0">
                <a:solidFill>
                  <a:schemeClr val="tx2"/>
                </a:solidFill>
              </a:rPr>
              <a:t> i </a:t>
            </a:r>
            <a:r>
              <a:rPr lang="tr-TR" dirty="0" err="1">
                <a:solidFill>
                  <a:schemeClr val="tx2"/>
                </a:solidFill>
              </a:rPr>
              <a:t>raznolika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međusektorska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suradnja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uključuje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kazališnu</a:t>
            </a:r>
            <a:r>
              <a:rPr lang="tr-TR" dirty="0">
                <a:solidFill>
                  <a:schemeClr val="tx2"/>
                </a:solidFill>
              </a:rPr>
              <a:t> trupu, </a:t>
            </a:r>
            <a:r>
              <a:rPr lang="tr-TR" dirty="0" err="1">
                <a:solidFill>
                  <a:schemeClr val="tx2"/>
                </a:solidFill>
              </a:rPr>
              <a:t>ravnateljstvo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sveučilište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dvije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nevladine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organizacije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centar</a:t>
            </a:r>
            <a:r>
              <a:rPr lang="tr-TR" dirty="0">
                <a:solidFill>
                  <a:schemeClr val="tx2"/>
                </a:solidFill>
              </a:rPr>
              <a:t> za obrazovanje odraslih i </a:t>
            </a:r>
            <a:r>
              <a:rPr lang="tr-TR" dirty="0" err="1">
                <a:solidFill>
                  <a:schemeClr val="tx2"/>
                </a:solidFill>
              </a:rPr>
              <a:t>školu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stranih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jezika</a:t>
            </a:r>
            <a:r>
              <a:rPr lang="tr-TR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79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Podnaslov-1: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osmisliti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govorni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kurikulum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i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materijale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za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učenje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koji se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temelje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drami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14B69E87-B060-B5B9-AAE9-092287C0C173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863C686-9CF5-6B2B-44C9-6C507EE21739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C5941D3-355B-ED4E-4DCF-87B4E110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920B1EB-D699-7B50-65C7-98DA170CD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55E1C79A-3AC1-B1DF-6699-B1EFB8BE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32B40B6-3A60-CEC3-5A01-EAA57B863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04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07EA1FA-6CCD-49C0-4501-EFF033464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762" r="15294" b="30187"/>
          <a:stretch/>
        </p:blipFill>
        <p:spPr>
          <a:xfrm>
            <a:off x="684377" y="1425996"/>
            <a:ext cx="10485648" cy="390604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F273C09F-C353-07A9-EE39-664F33BE0045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CBBA83D9-1787-AD33-044A-A0D25279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C692414D-0996-7776-0047-461F45B57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2F96EA0-5ADF-5AE4-822A-71EC5A8D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EAC661F-3244-311E-0296-FAF653BE8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89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Podnaslov-2: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implementirati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govorni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kurikulum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i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aktivnosti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učenja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koji se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temelje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drami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DA77E259-4C50-702D-6C15-3E358A8CB1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964F40B0-13A1-5DA6-BE94-30FB800B314C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4AAF7DF-D884-64F3-8603-1465D9E24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A0BEB7D-5925-9011-0BEE-018EB60B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36CDFD4B-EDAE-1AF0-3C12-DE539926C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B0D204D0-55F9-F565-E9B5-71C1B152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45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B3F2DA2-53C2-3002-0093-E82D26280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9593" r="13333" b="30709"/>
          <a:stretch/>
        </p:blipFill>
        <p:spPr>
          <a:xfrm>
            <a:off x="270277" y="1524466"/>
            <a:ext cx="10902146" cy="378310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6423E012-F1CF-B0F0-8148-1D89ECF3224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CF3316C0-A27E-7E8B-333A-D7AA849C1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400D1E7-5150-D568-72FA-43F43AFE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29E4407-F93C-4BD4-361A-56441CC39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0C5C1D4-406F-EF9E-8FC3-39EA2AA4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32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4178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Podnaslov-3: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procijeniti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temeljen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(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kognitivni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afektivni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lingvistički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(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izgovor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gramatika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vokabular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))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DA77E259-4C50-702D-6C15-3E358A8CB1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6860846-78CD-6BE6-6BCB-5DA467C3EA4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E02EBF2-74F4-A2C2-2C25-AE4B9900E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E544686F-FF2A-723E-0435-30B8584FB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9827B735-3CCF-040B-BB87-6D7A88CC1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55CA269A-5F49-36E6-5082-FE87060C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711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B9B7F18-092E-6D05-C886-1549B2EB6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500" r="10589" b="27832"/>
          <a:stretch/>
        </p:blipFill>
        <p:spPr>
          <a:xfrm>
            <a:off x="282518" y="1417030"/>
            <a:ext cx="10877665" cy="4015186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6DCC079A-6E50-58B4-9E7A-2DB2E94AE72F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2ACFA994-1EDA-E618-017E-B11C2E1EF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E4488D9-3308-992A-17D2-49D98493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9F69D2F-CA61-F4DF-86FC-75CB66ED7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7721A4D-357F-9A4A-19E9-09148DEBF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95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2118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Podnaslov-4: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koristiti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različite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načine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izvedbe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drame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pozornici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3D170C4-11D8-15BD-C82C-E4EADFBC8117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4C34B64-DE56-9680-4131-4E21CDEBEFB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B6C0BB8-EBB5-F442-F8C4-391106C34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EDD77C2-0FBB-4249-E484-5EFE5C2F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DD18D4FD-3739-6768-B0B7-928C71E2A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9C49F14-C8E8-49DA-375A-DED44EC2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14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D82748-3795-A5BF-F2C8-00658CF39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 t="17239" r="6146" b="58435"/>
          <a:stretch/>
        </p:blipFill>
        <p:spPr>
          <a:xfrm>
            <a:off x="259977" y="2590905"/>
            <a:ext cx="10922747" cy="166743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76FB6778-B2BB-DBC8-6619-A9BC86A1B4E7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760FF0E-1607-5B53-F231-0DC531C6F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CBAAB00A-98F4-BE72-A329-C2685438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64D6CAB-10AB-7B42-3255-7E250B3FD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211C9503-0B9B-F1C3-9E95-DB60863AF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998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Podnaslov-5: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dramu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i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usavršavanje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govorne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vještine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staviti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u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isti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lonac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58326745-3432-67EA-F028-D1AAB1BEC2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4076501C-476B-691E-0390-95518879929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033FE81-B479-44F7-AD9D-1598AB0F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EE114AE-D57F-5C3C-CAC5-28883D084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49CF64FC-5E1F-4DB2-7FAF-61F675CFF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3095243-79F9-830C-21E1-B2E001BDD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390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7477FEA-BC51-677D-1481-B3D6E29D2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" t="25871" r="7647" b="50000"/>
          <a:stretch/>
        </p:blipFill>
        <p:spPr>
          <a:xfrm>
            <a:off x="495024" y="2597629"/>
            <a:ext cx="10721789" cy="165398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4A70D3E2-F711-A5E6-64BF-32C0F17B567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8DEFE6F-134A-66AB-A69F-9AB6E84B9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A0DF1F18-C562-4F68-67E4-42002EDC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8A3B762-18FE-39A2-A3B4-8857D2B5C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006D1E6-7EFF-BCBE-6FBF-13EC9FCD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50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488141" y="1603514"/>
            <a:ext cx="8659906" cy="3987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algn="ctr"/>
            <a:r>
              <a:rPr lang="en-US" b="1" dirty="0" err="1">
                <a:solidFill>
                  <a:schemeClr val="tx2"/>
                </a:solidFill>
              </a:rPr>
              <a:t>Ciljevi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našeg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projekta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su</a:t>
            </a:r>
            <a:endParaRPr lang="tr-TR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pomoći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napredovanju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učenja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engleskog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stranog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jezika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posebno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govornih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vještina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razvojem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rubrike</a:t>
            </a:r>
            <a:r>
              <a:rPr lang="en-US" dirty="0">
                <a:solidFill>
                  <a:schemeClr val="tx2"/>
                </a:solidFill>
              </a:rPr>
              <a:t> za </a:t>
            </a:r>
            <a:r>
              <a:rPr lang="en-US" dirty="0" err="1">
                <a:solidFill>
                  <a:schemeClr val="tx2"/>
                </a:solidFill>
              </a:rPr>
              <a:t>procjenu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govora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skupa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materijala</a:t>
            </a:r>
            <a:r>
              <a:rPr lang="en-US" dirty="0">
                <a:solidFill>
                  <a:schemeClr val="tx2"/>
                </a:solidFill>
              </a:rPr>
              <a:t> za </a:t>
            </a:r>
            <a:r>
              <a:rPr lang="en-US" dirty="0" err="1">
                <a:solidFill>
                  <a:schemeClr val="tx2"/>
                </a:solidFill>
              </a:rPr>
              <a:t>obuku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dramske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knjige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aktivnosti</a:t>
            </a:r>
            <a:r>
              <a:rPr lang="en-US" dirty="0">
                <a:solidFill>
                  <a:schemeClr val="tx2"/>
                </a:solidFill>
              </a:rPr>
              <a:t> i, </a:t>
            </a:r>
            <a:r>
              <a:rPr lang="en-US" dirty="0" err="1">
                <a:solidFill>
                  <a:schemeClr val="tx2"/>
                </a:solidFill>
              </a:rPr>
              <a:t>konačno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platforme</a:t>
            </a:r>
            <a:r>
              <a:rPr lang="en-US" dirty="0">
                <a:solidFill>
                  <a:schemeClr val="tx2"/>
                </a:solidFill>
              </a:rPr>
              <a:t> za e-</a:t>
            </a:r>
            <a:r>
              <a:rPr lang="en-US" dirty="0" err="1">
                <a:solidFill>
                  <a:schemeClr val="tx2"/>
                </a:solidFill>
              </a:rPr>
              <a:t>učenje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će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ujediniti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prethodno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spomenute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intelektualne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rezultate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biti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dostupni</a:t>
            </a:r>
            <a:r>
              <a:rPr lang="en-US" dirty="0">
                <a:solidFill>
                  <a:schemeClr val="tx2"/>
                </a:solidFill>
              </a:rPr>
              <a:t> za </a:t>
            </a:r>
            <a:r>
              <a:rPr lang="en-US" dirty="0" err="1">
                <a:solidFill>
                  <a:schemeClr val="tx2"/>
                </a:solidFill>
              </a:rPr>
              <a:t>korištenje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nastavnicima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njihovim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učenicima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čak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nakon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završetka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projekta</a:t>
            </a:r>
            <a:r>
              <a:rPr lang="en-US" dirty="0">
                <a:solidFill>
                  <a:schemeClr val="tx2"/>
                </a:solidFill>
              </a:rPr>
              <a:t>,</a:t>
            </a: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razvijati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nove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inovativne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nastavne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izravno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implementirati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praksu</a:t>
            </a:r>
            <a:r>
              <a:rPr lang="en-US" dirty="0">
                <a:solidFill>
                  <a:schemeClr val="tx2"/>
                </a:solidFill>
              </a:rPr>
              <a:t> te </a:t>
            </a:r>
            <a:r>
              <a:rPr lang="en-US" dirty="0" err="1">
                <a:solidFill>
                  <a:schemeClr val="tx2"/>
                </a:solidFill>
              </a:rPr>
              <a:t>stručno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usavršavanje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kroz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projektni</a:t>
            </a:r>
            <a:r>
              <a:rPr lang="en-US" dirty="0">
                <a:solidFill>
                  <a:schemeClr val="tx2"/>
                </a:solidFill>
              </a:rPr>
              <a:t> rad.</a:t>
            </a:r>
          </a:p>
        </p:txBody>
      </p:sp>
    </p:spTree>
    <p:extLst>
      <p:ext uri="{BB962C8B-B14F-4D97-AF65-F5344CB8AC3E}">
        <p14:creationId xmlns:p14="http://schemas.microsoft.com/office/powerpoint/2010/main" val="301289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Podnaslov-6: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neklasičnim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načinima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poboljšati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vještinu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govorenja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stranog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jezika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95C33C2B-AF43-BA39-7815-54D7CF5B79A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2E93DB1-5E6F-B302-1F9A-A24D8E89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EE37E1D-B1C3-6342-480D-149C00DE6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CCAE0B42-FCF5-108C-A765-8DD24B9F4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4FB6271-F780-CD5C-A5B3-E9C77F9A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23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D49D182-8FE6-2A48-DEE6-E390B063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3" t="21874" r="9265" b="27832"/>
          <a:stretch/>
        </p:blipFill>
        <p:spPr>
          <a:xfrm>
            <a:off x="282595" y="1625308"/>
            <a:ext cx="10877510" cy="358142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69AE30BA-2B80-8EDD-890D-62BC12BFC419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114B97C-9DCC-13A6-E6C8-692A3553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F9FD9563-1489-2CC4-2689-1629FA81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5EC8453-9888-82EF-FAAC-CA604ECF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C501064-86F9-136E-72C1-CECEF77A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29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27085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Podnaslov-7: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predstaviti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korištenje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dramskih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aktivnosti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platformi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najinteraktivniji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način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za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poboljšanje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govorne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vještine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7AB90024-BDBC-CE1C-A891-5701F2578A6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99A6977-F3AE-14FF-EC62-221819C5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DD3C4D2-0926-CEBF-B074-47D93DBA3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6ACE6CCA-1D53-4556-F1A4-13D51F6E4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37C8A3B-85D8-BBA7-A329-8D6D3349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541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8C59A72-9CF8-6857-326A-B00405A38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" t="9564" r="7353" b="58173"/>
          <a:stretch/>
        </p:blipFill>
        <p:spPr>
          <a:xfrm>
            <a:off x="342526" y="2310231"/>
            <a:ext cx="10757647" cy="221157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07B33672-2FE9-9201-CA16-A046C36F521F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BC59F75-647B-9BF5-533E-5D42189E7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CB522BA4-CA09-18F6-E10E-E8C092AB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B85ED9A-D44D-D51D-3E40-7764BE51D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EA179D73-5F81-DCF9-7E24-1E41501E0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03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Podnaslov-8: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steći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samopouzdanje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u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govoru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umjesto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straha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od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pogreške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2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F2B0EA2-18D1-A75A-8B3D-9578F4411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 t="8679" r="6146" b="50000"/>
          <a:stretch/>
        </p:blipFill>
        <p:spPr>
          <a:xfrm>
            <a:off x="259977" y="1999828"/>
            <a:ext cx="10922747" cy="283238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BE01BC71-0578-6825-C6B4-4739CB65B63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B88F86D2-B303-0A8A-9B3F-8E26FD2E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5E2181C5-E309-B089-11D5-B710B8EB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B112E18-5C82-59AF-A9B5-9338CB1C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096D91B8-6703-89DE-3C96-280BBAB4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3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Podnaslov-9: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održati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povjerljivi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govor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stranom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/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engleskom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jeziku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C59D96DF-24F8-E7C7-6267-AECE35D9396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317F84F-36AF-92DE-6E8F-88C29C6BD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C33D55D-0284-8097-EDF6-14F34738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11508C39-8660-59DA-7AB0-7180B6FDE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2D2D3ED-8D49-3F00-1FD3-14A05BB29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57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141E4F4-DE67-B2C5-C406-A6F737640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8608" r="6145" b="54250"/>
          <a:stretch/>
        </p:blipFill>
        <p:spPr>
          <a:xfrm>
            <a:off x="376518" y="2143031"/>
            <a:ext cx="10922746" cy="2545976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8FEB76E0-C645-F81E-1A42-539AAAB54A1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80FBFA14-C1AA-286D-D7F6-BFE43D50C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0131CDEF-E3CD-965D-8B6F-B54EC4FD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F612867-6979-B7F7-9F72-11ED3C9A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854F2A4-E13D-B1FD-96E3-C0867DA72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153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Podnaslov-10: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Kako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biti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prihvaćen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u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stranom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društvu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svojim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govorom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u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kojem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je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sva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komunikacija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na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engleskom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Pitanje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72EB78A8-8083-CECB-1A69-D0FAB8DFA166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D4B93AD-2625-7631-0F4C-4460D13A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11354F1-F826-3828-05CD-F507B2321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4765533-DA6F-5080-0787-08E8408B3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0BFED93-BDC7-4187-A295-C5B34573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49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580787B-D3D2-2B03-D763-59A12B7C1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" t="34503" r="6145" b="38033"/>
          <a:stretch/>
        </p:blipFill>
        <p:spPr>
          <a:xfrm>
            <a:off x="277906" y="2455300"/>
            <a:ext cx="10886888" cy="188258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CCBFB1DF-22DB-C4BE-DB42-D9927928F53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8CB4866F-3F0E-2E54-7393-34CB69BB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F4F133A-6611-BDF5-850D-CF8FF57CA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D578E7B-24BD-8226-0C60-EFCF4200F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7A67AF9-6362-9DCE-905D-5160453D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791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1538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Da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biste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ušli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na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platformu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prvo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kliknite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zaweb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stranici</a:t>
            </a:r>
            <a:r>
              <a:rPr lang="pl-PL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projekta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www.esldramaactivities.eu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r>
              <a:rPr lang="en-GB" b="1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98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0417F1-D84F-D73B-60CE-AF657504ED61}"/>
              </a:ext>
            </a:extLst>
          </p:cNvPr>
          <p:cNvSpPr txBox="1"/>
          <p:nvPr/>
        </p:nvSpPr>
        <p:spPr>
          <a:xfrm>
            <a:off x="495024" y="2769688"/>
            <a:ext cx="10548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986405" algn="ctr"/>
                <a:tab pos="5972810" algn="r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priopćenje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odražava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stajališta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odgovornom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bilo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kakvu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upotrebu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sadržanih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njoj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7D5AE5B-11E0-44CA-EB75-F222530D6E3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5169770-5F8B-8879-4B84-842E111E1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C897557F-FD32-1E9B-D13B-CFA203262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FCE79C4-0953-3475-6538-0A46390CB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ED7F1E6E-B536-0118-88A5-E24E2BF3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62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tin kutusu 15">
            <a:extLst>
              <a:ext uri="{FF2B5EF4-FFF2-40B4-BE49-F238E27FC236}">
                <a16:creationId xmlns:a16="http://schemas.microsoft.com/office/drawing/2014/main" id="{74A243C0-376E-A16C-2BCC-B6D7A4D41E01}"/>
              </a:ext>
            </a:extLst>
          </p:cNvPr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3BD76D44-0BB7-9AE2-D9D7-56F84B88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00" y="1167198"/>
            <a:ext cx="10439400" cy="45148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45" y="70791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Kada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vidite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početnu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stranicu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kao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što je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prikazano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kliknite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odjeljak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«Moodle» i tada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ćete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moći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prijaviti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i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prijaviti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 platformu</a:t>
            </a:r>
          </a:p>
          <a:p>
            <a:pPr algn="ctr"/>
            <a:r>
              <a:rPr lang="tr-TR" dirty="0">
                <a:hlinkClick r:id="rId2"/>
              </a:rPr>
              <a:t>Platforma za e-</a:t>
            </a:r>
            <a:r>
              <a:rPr lang="tr-TR" dirty="0" err="1">
                <a:hlinkClick r:id="rId2"/>
              </a:rPr>
              <a:t>učenje</a:t>
            </a:r>
            <a:r>
              <a:rPr lang="tr-TR" dirty="0">
                <a:hlinkClick r:id="rId2"/>
              </a:rPr>
              <a:t> (esldramaactivities.eu)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PRIRUČNIK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D94E27-FCAE-D6ED-E680-AC288122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652" y="256602"/>
            <a:ext cx="9141930" cy="51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Çerçev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450</TotalTime>
  <Words>2089</Words>
  <Application>Microsoft Office PowerPoint</Application>
  <PresentationFormat>Geniş ekran</PresentationFormat>
  <Paragraphs>1470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6" baseType="lpstr">
      <vt:lpstr>Arial</vt:lpstr>
      <vt:lpstr>Calibri</vt:lpstr>
      <vt:lpstr>Corbel</vt:lpstr>
      <vt:lpstr>Poppins</vt:lpstr>
      <vt:lpstr>Wingdings 2</vt:lpstr>
      <vt:lpstr>Çerçeve</vt:lpstr>
      <vt:lpstr>Act Communicate Transcend – ACT 2020-1-HR01-KA227-SCH-094792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  <vt:lpstr>PRIRUČNIK 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</dc:creator>
  <cp:lastModifiedBy>Konya İL MEM AB Projeler İbrahim AYDIN</cp:lastModifiedBy>
  <cp:revision>125</cp:revision>
  <dcterms:created xsi:type="dcterms:W3CDTF">2023-03-07T18:38:58Z</dcterms:created>
  <dcterms:modified xsi:type="dcterms:W3CDTF">2023-05-29T15:56:34Z</dcterms:modified>
</cp:coreProperties>
</file>