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63" r:id="rId3"/>
    <p:sldId id="265" r:id="rId4"/>
    <p:sldId id="266" r:id="rId5"/>
    <p:sldId id="267" r:id="rId6"/>
    <p:sldId id="271" r:id="rId7"/>
    <p:sldId id="269" r:id="rId8"/>
    <p:sldId id="272" r:id="rId9"/>
    <p:sldId id="273" r:id="rId10"/>
    <p:sldId id="274" r:id="rId11"/>
    <p:sldId id="277" r:id="rId12"/>
    <p:sldId id="276" r:id="rId13"/>
    <p:sldId id="279" r:id="rId14"/>
    <p:sldId id="278" r:id="rId15"/>
    <p:sldId id="275" r:id="rId16"/>
    <p:sldId id="314" r:id="rId17"/>
    <p:sldId id="268" r:id="rId18"/>
    <p:sldId id="315" r:id="rId19"/>
    <p:sldId id="316" r:id="rId20"/>
    <p:sldId id="317" r:id="rId21"/>
    <p:sldId id="318" r:id="rId22"/>
    <p:sldId id="319" r:id="rId23"/>
    <p:sldId id="320" r:id="rId24"/>
    <p:sldId id="321" r:id="rId25"/>
    <p:sldId id="281" r:id="rId26"/>
    <p:sldId id="280" r:id="rId27"/>
    <p:sldId id="270" r:id="rId28"/>
    <p:sldId id="282" r:id="rId29"/>
    <p:sldId id="258" r:id="rId30"/>
    <p:sldId id="284" r:id="rId31"/>
    <p:sldId id="283" r:id="rId32"/>
    <p:sldId id="287" r:id="rId33"/>
    <p:sldId id="286" r:id="rId34"/>
    <p:sldId id="288" r:id="rId35"/>
    <p:sldId id="289" r:id="rId36"/>
    <p:sldId id="290" r:id="rId37"/>
    <p:sldId id="291" r:id="rId38"/>
    <p:sldId id="292" r:id="rId39"/>
    <p:sldId id="293" r:id="rId40"/>
    <p:sldId id="294" r:id="rId41"/>
    <p:sldId id="295" r:id="rId42"/>
    <p:sldId id="296" r:id="rId43"/>
    <p:sldId id="297" r:id="rId44"/>
    <p:sldId id="312" r:id="rId45"/>
    <p:sldId id="313"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22"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64" autoAdjust="0"/>
    <p:restoredTop sz="94660"/>
  </p:normalViewPr>
  <p:slideViewPr>
    <p:cSldViewPr snapToGrid="0">
      <p:cViewPr varScale="1">
        <p:scale>
          <a:sx n="72" d="100"/>
          <a:sy n="7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5586B75A-687E-405C-8A0B-8D00578BA2C3}" type="datetimeFigureOut">
              <a:rPr lang="en-US" dirty="0"/>
              <a:pPr/>
              <a:t>5/29/2023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5/29/2023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 için tıklatın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5/29/2023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a:t>Asıl başlık stili için tıklatın</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5/29/2023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5/29/2023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tr-TR"/>
              <a:t>Asıl başlık stili için tıklatın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8" name="Date Placeholder 7"/>
          <p:cNvSpPr>
            <a:spLocks noGrp="1"/>
          </p:cNvSpPr>
          <p:nvPr>
            <p:ph type="dt" sz="half" idx="10"/>
          </p:nvPr>
        </p:nvSpPr>
        <p:spPr/>
        <p:txBody>
          <a:bodyPr/>
          <a:lstStyle/>
          <a:p>
            <a:fld id="{5586B75A-687E-405C-8A0B-8D00578BA2C3}" type="datetimeFigureOut">
              <a:rPr lang="en-US" dirty="0"/>
              <a:pPr/>
              <a:t>5/29/2023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8" name="Date Placeholder 7"/>
          <p:cNvSpPr>
            <a:spLocks noGrp="1"/>
          </p:cNvSpPr>
          <p:nvPr>
            <p:ph type="dt" sz="half" idx="10"/>
          </p:nvPr>
        </p:nvSpPr>
        <p:spPr/>
        <p:txBody>
          <a:bodyPr/>
          <a:lstStyle/>
          <a:p>
            <a:fld id="{5586B75A-687E-405C-8A0B-8D00578BA2C3}" type="datetimeFigureOut">
              <a:rPr lang="en-US" dirty="0"/>
              <a:pPr/>
              <a:t>5/29/2023</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5/29/2023</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3" Type="http://schemas.openxmlformats.org/officeDocument/2006/relationships/hyperlink" Target="https://moodle.esldramaactivities.eu/" TargetMode="External"/><Relationship Id="rId7" Type="http://schemas.openxmlformats.org/officeDocument/2006/relationships/image" Target="../media/image2.png"/><Relationship Id="rId12" Type="http://schemas.openxmlformats.org/officeDocument/2006/relationships/image" Target="../media/image7.png"/><Relationship Id="rId17" Type="http://schemas.openxmlformats.org/officeDocument/2006/relationships/image" Target="../media/image12.jpg"/><Relationship Id="rId2" Type="http://schemas.openxmlformats.org/officeDocument/2006/relationships/hyperlink" Target="https://www.esldramaactivities.eu/" TargetMode="External"/><Relationship Id="rId16"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6.jpg"/><Relationship Id="rId5" Type="http://schemas.openxmlformats.org/officeDocument/2006/relationships/hyperlink" Target="https://esldramaactivities.eu/secondary/" TargetMode="External"/><Relationship Id="rId1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hyperlink" Target="https://esldramaactivities.eu/elementary/" TargetMode="External"/><Relationship Id="rId9" Type="http://schemas.openxmlformats.org/officeDocument/2006/relationships/image" Target="../media/image4.png"/><Relationship Id="rId1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hyperlink" Target="https://moodle.esldramaactivities.eu/auth/oauth2/login.php?id=3&amp;wantsurl=%2F&amp;sesskey=Rqm1HBKBtj" TargetMode="External"/><Relationship Id="rId3" Type="http://schemas.openxmlformats.org/officeDocument/2006/relationships/image" Target="../media/image1.png"/><Relationship Id="rId7" Type="http://schemas.openxmlformats.org/officeDocument/2006/relationships/hyperlink" Target="https://moodle.esldramaactivities.eu/auth/oauth2/login.php?id=1&amp;wantsurl=%2F&amp;sesskey=Rqm1HBKBtj" TargetMode="External"/><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7.png"/><Relationship Id="rId5" Type="http://schemas.openxmlformats.org/officeDocument/2006/relationships/image" Target="../media/image3.png"/><Relationship Id="rId10"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hyperlink" Target="https://moodle.esldramaactivities.eu/course/view.php?id=2" TargetMode="External"/><Relationship Id="rId3" Type="http://schemas.openxmlformats.org/officeDocument/2006/relationships/image" Target="../media/image1.png"/><Relationship Id="rId7" Type="http://schemas.openxmlformats.org/officeDocument/2006/relationships/hyperlink" Target="https://moodle.esldramaactivities.eu/course/view.php?id=4" TargetMode="External"/><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moodle.esldramaactivities.eu/" TargetMode="External"/><Relationship Id="rId7"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22.png"/></Relationships>
</file>

<file path=ppt/slides/_rels/slide2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moodle.esldramaactivities.eu/" TargetMode="External"/><Relationship Id="rId7"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moodle.esldramaactivities.eu/course/view.php?id=4#section-1" TargetMode="External"/><Relationship Id="rId7" Type="http://schemas.openxmlformats.org/officeDocument/2006/relationships/image" Target="../media/image3.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4.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moodle.esldramaactivities.eu/course/view.php?id=4#section-2" TargetMode="External"/><Relationship Id="rId7" Type="http://schemas.openxmlformats.org/officeDocument/2006/relationships/image" Target="../media/image3.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moodle.esldramaactivities.eu/course/view.php?id=4#section-3" TargetMode="External"/><Relationship Id="rId7" Type="http://schemas.openxmlformats.org/officeDocument/2006/relationships/image" Target="../media/image3.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4.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moodle.esldramaactivities.eu/course/view.php?id=4#section-4" TargetMode="External"/><Relationship Id="rId7" Type="http://schemas.openxmlformats.org/officeDocument/2006/relationships/image" Target="../media/image3.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4.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moodle.esldramaactivities.eu/course/view.php?id=4#section-5" TargetMode="External"/><Relationship Id="rId7" Type="http://schemas.openxmlformats.org/officeDocument/2006/relationships/image" Target="../media/image3.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4.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moodle.esldramaactivities.eu/course/view.php?id=2#section-1" TargetMode="External"/><Relationship Id="rId7" Type="http://schemas.openxmlformats.org/officeDocument/2006/relationships/image" Target="../media/image3.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4.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moodle.esldramaactivities.eu/course/view.php?id=2#section-2" TargetMode="External"/><Relationship Id="rId7" Type="http://schemas.openxmlformats.org/officeDocument/2006/relationships/image" Target="../media/image3.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4.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moodle.esldramaactivities.eu/course/view.php?id=2#section-3" TargetMode="External"/><Relationship Id="rId7" Type="http://schemas.openxmlformats.org/officeDocument/2006/relationships/image" Target="../media/image3.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3.png"/></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4.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moodle.esldramaactivities.eu/course/view.php?id=2#section-4" TargetMode="External"/><Relationship Id="rId7" Type="http://schemas.openxmlformats.org/officeDocument/2006/relationships/image" Target="../media/image3.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3.png"/></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4.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moodle.esldramaactivities.eu/course/view.php?id=2#section-5" TargetMode="External"/><Relationship Id="rId7" Type="http://schemas.openxmlformats.org/officeDocument/2006/relationships/image" Target="../media/image3.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4.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moodle.esldramaactivities.eu/course/view.php?id=2#section-6" TargetMode="External"/><Relationship Id="rId7" Type="http://schemas.openxmlformats.org/officeDocument/2006/relationships/image" Target="../media/image3.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3.png"/></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4.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moodle.esldramaactivities.eu/course/view.php?id=2#section-7" TargetMode="External"/><Relationship Id="rId7" Type="http://schemas.openxmlformats.org/officeDocument/2006/relationships/image" Target="../media/image3.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3.png"/></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4.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moodle.esldramaactivities.eu/course/view.php?id=2#section-8" TargetMode="External"/><Relationship Id="rId7" Type="http://schemas.openxmlformats.org/officeDocument/2006/relationships/image" Target="../media/image3.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3.png"/></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4.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moodle.esldramaactivities.eu/course/view.php?id=2#section-9" TargetMode="External"/><Relationship Id="rId7" Type="http://schemas.openxmlformats.org/officeDocument/2006/relationships/image" Target="../media/image3.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3.png"/></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moodle.esldramaactivities.eu/course/view.php?id=2#section-10" TargetMode="External"/><Relationship Id="rId7" Type="http://schemas.openxmlformats.org/officeDocument/2006/relationships/image" Target="../media/image3.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3.png"/></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hyperlink" Target="http://www.esldramaactivities.eu/" TargetMode="External"/><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Autofit/>
          </a:bodyPr>
          <a:lstStyle/>
          <a:p>
            <a:pPr algn="ctr"/>
            <a:r>
              <a:rPr lang="tr-TR" sz="3300" dirty="0">
                <a:solidFill>
                  <a:srgbClr val="00B0F0"/>
                </a:solidFill>
              </a:rPr>
              <a:t>Act Communicate Transcend – ACT 2020-1-HR01-KA227-SCH-094792 </a:t>
            </a:r>
          </a:p>
        </p:txBody>
      </p:sp>
      <p:sp>
        <p:nvSpPr>
          <p:cNvPr id="8" name="Alt Başlık 2"/>
          <p:cNvSpPr>
            <a:spLocks noGrp="1"/>
          </p:cNvSpPr>
          <p:nvPr>
            <p:ph type="subTitle" idx="1"/>
          </p:nvPr>
        </p:nvSpPr>
        <p:spPr>
          <a:xfrm>
            <a:off x="9113704" y="765774"/>
            <a:ext cx="3078296" cy="5561573"/>
          </a:xfrm>
        </p:spPr>
        <p:txBody>
          <a:bodyPr anchor="ctr" anchorCtr="0">
            <a:normAutofit/>
          </a:bodyPr>
          <a:lstStyle/>
          <a:p>
            <a:pPr algn="ctr"/>
            <a:endParaRPr lang="tr-TR" sz="2400" dirty="0">
              <a:solidFill>
                <a:srgbClr val="002060"/>
              </a:solidFill>
            </a:endParaRPr>
          </a:p>
          <a:p>
            <a:pPr algn="ctr"/>
            <a:endParaRPr lang="tr-TR" sz="2400" dirty="0">
              <a:solidFill>
                <a:srgbClr val="002060"/>
              </a:solidFill>
            </a:endParaRPr>
          </a:p>
          <a:p>
            <a:pPr algn="ctr"/>
            <a:endParaRPr lang="tr-TR" sz="2400" dirty="0">
              <a:solidFill>
                <a:srgbClr val="002060"/>
              </a:solidFill>
            </a:endParaRPr>
          </a:p>
          <a:p>
            <a:pPr algn="ctr"/>
            <a:r>
              <a:rPr lang="tr-TR" sz="1600" b="1" dirty="0">
                <a:solidFill>
                  <a:srgbClr val="002060"/>
                </a:solidFill>
                <a:highlight>
                  <a:srgbClr val="00FFFF"/>
                </a:highlight>
                <a:hlinkClick r:id="rId2">
                  <a:extLst>
                    <a:ext uri="{A12FA001-AC4F-418D-AE19-62706E023703}">
                      <ahyp:hlinkClr xmlns:ahyp="http://schemas.microsoft.com/office/drawing/2018/hyperlinkcolor" val="tx"/>
                    </a:ext>
                  </a:extLst>
                </a:hlinkClick>
              </a:rPr>
              <a:t>Act Communicate &amp; Transcend (esldramaactivities.eu)</a:t>
            </a:r>
            <a:endParaRPr lang="tr-TR" sz="1600" b="1" dirty="0">
              <a:solidFill>
                <a:srgbClr val="002060"/>
              </a:solidFill>
              <a:highlight>
                <a:srgbClr val="00FFFF"/>
              </a:highlight>
            </a:endParaRPr>
          </a:p>
          <a:p>
            <a:pPr algn="ctr"/>
            <a:endParaRPr lang="tr-TR" sz="1900" b="1" dirty="0">
              <a:solidFill>
                <a:srgbClr val="002060"/>
              </a:solidFill>
              <a:highlight>
                <a:srgbClr val="00FFFF"/>
              </a:highlight>
            </a:endParaRPr>
          </a:p>
          <a:p>
            <a:pPr algn="ctr"/>
            <a:r>
              <a:rPr lang="tr-TR" sz="1600" b="1" dirty="0">
                <a:solidFill>
                  <a:srgbClr val="002060"/>
                </a:solidFill>
                <a:highlight>
                  <a:srgbClr val="00FFFF"/>
                </a:highlight>
                <a:hlinkClick r:id="rId3">
                  <a:extLst>
                    <a:ext uri="{A12FA001-AC4F-418D-AE19-62706E023703}">
                      <ahyp:hlinkClr xmlns:ahyp="http://schemas.microsoft.com/office/drawing/2018/hyperlinkcolor" val="tx"/>
                    </a:ext>
                  </a:extLst>
                </a:hlinkClick>
              </a:rPr>
              <a:t>e-Learning Platform (esldramaactivities.eu)</a:t>
            </a:r>
            <a:endParaRPr lang="tr-TR" sz="1600" b="1" dirty="0">
              <a:solidFill>
                <a:srgbClr val="002060"/>
              </a:solidFill>
              <a:highlight>
                <a:srgbClr val="00FFFF"/>
              </a:highlight>
            </a:endParaRPr>
          </a:p>
          <a:p>
            <a:pPr algn="ctr"/>
            <a:endParaRPr lang="tr-TR" sz="1900" b="1" dirty="0">
              <a:solidFill>
                <a:srgbClr val="002060"/>
              </a:solidFill>
              <a:highlight>
                <a:srgbClr val="00FFFF"/>
              </a:highlight>
            </a:endParaRPr>
          </a:p>
          <a:p>
            <a:pPr algn="ctr"/>
            <a:r>
              <a:rPr lang="tr-TR" sz="1900" b="1" dirty="0">
                <a:solidFill>
                  <a:srgbClr val="002060"/>
                </a:solidFill>
                <a:highlight>
                  <a:srgbClr val="00FFFF"/>
                </a:highlight>
              </a:rPr>
              <a:t> </a:t>
            </a:r>
            <a:r>
              <a:rPr lang="en-US" sz="1600" b="1" dirty="0">
                <a:solidFill>
                  <a:srgbClr val="002060"/>
                </a:solidFill>
                <a:highlight>
                  <a:srgbClr val="00FFFF"/>
                </a:highlight>
                <a:hlinkClick r:id="rId4">
                  <a:extLst>
                    <a:ext uri="{A12FA001-AC4F-418D-AE19-62706E023703}">
                      <ahyp:hlinkClr xmlns:ahyp="http://schemas.microsoft.com/office/drawing/2018/hyperlinkcolor" val="tx"/>
                    </a:ext>
                  </a:extLst>
                </a:hlinkClick>
              </a:rPr>
              <a:t>Resources for elementary school teachers (esldramaactivities.eu)</a:t>
            </a:r>
            <a:endParaRPr lang="tr-TR" sz="1600" b="1" dirty="0">
              <a:solidFill>
                <a:srgbClr val="002060"/>
              </a:solidFill>
              <a:highlight>
                <a:srgbClr val="00FFFF"/>
              </a:highlight>
            </a:endParaRPr>
          </a:p>
          <a:p>
            <a:pPr algn="ctr"/>
            <a:endParaRPr lang="tr-TR" sz="1600" b="1" dirty="0">
              <a:solidFill>
                <a:srgbClr val="002060"/>
              </a:solidFill>
              <a:highlight>
                <a:srgbClr val="00FFFF"/>
              </a:highlight>
            </a:endParaRPr>
          </a:p>
          <a:p>
            <a:pPr algn="ctr"/>
            <a:r>
              <a:rPr lang="en-US" sz="1600" b="1" dirty="0">
                <a:solidFill>
                  <a:srgbClr val="002060"/>
                </a:solidFill>
                <a:highlight>
                  <a:srgbClr val="00FFFF"/>
                </a:highlight>
                <a:hlinkClick r:id="rId5">
                  <a:extLst>
                    <a:ext uri="{A12FA001-AC4F-418D-AE19-62706E023703}">
                      <ahyp:hlinkClr xmlns:ahyp="http://schemas.microsoft.com/office/drawing/2018/hyperlinkcolor" val="tx"/>
                    </a:ext>
                  </a:extLst>
                </a:hlinkClick>
              </a:rPr>
              <a:t>Resources for secondary school teachers (esldramaactivities.eu)</a:t>
            </a:r>
            <a:endParaRPr lang="en-US" sz="1900" b="1" dirty="0">
              <a:solidFill>
                <a:srgbClr val="002060"/>
              </a:solidFill>
              <a:highlight>
                <a:srgbClr val="00FFFF"/>
              </a:highlight>
            </a:endParaRPr>
          </a:p>
        </p:txBody>
      </p:sp>
      <p:grpSp>
        <p:nvGrpSpPr>
          <p:cNvPr id="12" name="Grup 11">
            <a:extLst>
              <a:ext uri="{FF2B5EF4-FFF2-40B4-BE49-F238E27FC236}">
                <a16:creationId xmlns:a16="http://schemas.microsoft.com/office/drawing/2014/main" id="{9486486B-5807-FAC8-E215-8450F10C1F00}"/>
              </a:ext>
            </a:extLst>
          </p:cNvPr>
          <p:cNvGrpSpPr/>
          <p:nvPr/>
        </p:nvGrpSpPr>
        <p:grpSpPr>
          <a:xfrm>
            <a:off x="91948" y="6080002"/>
            <a:ext cx="12100052" cy="787399"/>
            <a:chOff x="91948" y="6080002"/>
            <a:chExt cx="12100052" cy="787399"/>
          </a:xfrm>
        </p:grpSpPr>
        <p:pic>
          <p:nvPicPr>
            <p:cNvPr id="4" name="Resim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5" name="Resim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6" name="Resim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1" name="Resim 10" descr="yazı tipi, meneviş mavisi, Majorelle Blue, simge, sembol içeren bir resim&#10;&#10;Açıklama otomatik olarak oluşturuldu">
              <a:extLst>
                <a:ext uri="{FF2B5EF4-FFF2-40B4-BE49-F238E27FC236}">
                  <a16:creationId xmlns:a16="http://schemas.microsoft.com/office/drawing/2014/main" id="{CB7122F0-6CD1-70A5-4E0F-CC07262CB9CC}"/>
                </a:ext>
              </a:extLst>
            </p:cNvPr>
            <p:cNvPicPr>
              <a:picLocks noChangeAspect="1"/>
            </p:cNvPicPr>
            <p:nvPr/>
          </p:nvPicPr>
          <p:blipFill>
            <a:blip r:embed="rId9"/>
            <a:stretch>
              <a:fillRect/>
            </a:stretch>
          </p:blipFill>
          <p:spPr>
            <a:xfrm>
              <a:off x="9959297" y="6098171"/>
              <a:ext cx="2232703" cy="744234"/>
            </a:xfrm>
            <a:prstGeom prst="rect">
              <a:avLst/>
            </a:prstGeom>
          </p:spPr>
        </p:pic>
      </p:grpSp>
      <p:pic>
        <p:nvPicPr>
          <p:cNvPr id="14" name="Resim 13" descr="ekran görüntüsü, tasarım içeren bir resim&#10;&#10;Açıklama otomatik olarak oluşturuldu">
            <a:extLst>
              <a:ext uri="{FF2B5EF4-FFF2-40B4-BE49-F238E27FC236}">
                <a16:creationId xmlns:a16="http://schemas.microsoft.com/office/drawing/2014/main" id="{0CAA7ABA-792E-A328-A0EC-8EDBB7BAF963}"/>
              </a:ext>
            </a:extLst>
          </p:cNvPr>
          <p:cNvPicPr>
            <a:picLocks noChangeAspect="1"/>
          </p:cNvPicPr>
          <p:nvPr/>
        </p:nvPicPr>
        <p:blipFill>
          <a:blip r:embed="rId10"/>
          <a:stretch>
            <a:fillRect/>
          </a:stretch>
        </p:blipFill>
        <p:spPr>
          <a:xfrm>
            <a:off x="9218305" y="135821"/>
            <a:ext cx="2869094" cy="2869094"/>
          </a:xfrm>
          <a:prstGeom prst="rect">
            <a:avLst/>
          </a:prstGeom>
        </p:spPr>
      </p:pic>
      <p:sp>
        <p:nvSpPr>
          <p:cNvPr id="16" name="Dikdörtgen 15">
            <a:extLst>
              <a:ext uri="{FF2B5EF4-FFF2-40B4-BE49-F238E27FC236}">
                <a16:creationId xmlns:a16="http://schemas.microsoft.com/office/drawing/2014/main" id="{E60278B7-9D1A-8CD9-809D-BEFF6A0AFEC5}"/>
              </a:ext>
            </a:extLst>
          </p:cNvPr>
          <p:cNvSpPr/>
          <p:nvPr/>
        </p:nvSpPr>
        <p:spPr>
          <a:xfrm>
            <a:off x="1256343" y="901006"/>
            <a:ext cx="7398307" cy="2800767"/>
          </a:xfrm>
          <a:prstGeom prst="rect">
            <a:avLst/>
          </a:prstGeom>
          <a:noFill/>
        </p:spPr>
        <p:txBody>
          <a:bodyPr wrap="none" lIns="91440" tIns="45720" rIns="91440" bIns="45720">
            <a:spAutoFit/>
          </a:bodyPr>
          <a:lstStyle/>
          <a:p>
            <a:pPr algn="ctr"/>
            <a:r>
              <a:rPr lang="tr-TR" sz="4400" b="0" cap="none" spc="0" dirty="0">
                <a:ln w="0"/>
                <a:effectLst>
                  <a:outerShdw blurRad="38100" dist="19050" dir="2700000" algn="tl" rotWithShape="0">
                    <a:schemeClr val="dk1">
                      <a:alpha val="40000"/>
                    </a:schemeClr>
                  </a:outerShdw>
                </a:effectLst>
                <a:highlight>
                  <a:srgbClr val="00FFFF"/>
                </a:highlight>
              </a:rPr>
              <a:t>MANUAL</a:t>
            </a:r>
            <a:r>
              <a:rPr lang="tr-TR" sz="4400" b="0" cap="none" spc="0" dirty="0">
                <a:ln w="0"/>
                <a:solidFill>
                  <a:schemeClr val="tx1"/>
                </a:solidFill>
                <a:effectLst>
                  <a:outerShdw blurRad="38100" dist="19050" dir="2700000" algn="tl" rotWithShape="0">
                    <a:schemeClr val="dk1">
                      <a:alpha val="40000"/>
                    </a:schemeClr>
                  </a:outerShdw>
                </a:effectLst>
                <a:highlight>
                  <a:srgbClr val="00FFFF"/>
                </a:highlight>
              </a:rPr>
              <a:t> </a:t>
            </a:r>
          </a:p>
          <a:p>
            <a:pPr algn="ctr"/>
            <a:r>
              <a:rPr lang="tr-TR" sz="4400" dirty="0">
                <a:ln w="0"/>
                <a:effectLst>
                  <a:outerShdw blurRad="38100" dist="19050" dir="2700000" algn="tl" rotWithShape="0">
                    <a:schemeClr val="dk1">
                      <a:alpha val="40000"/>
                    </a:schemeClr>
                  </a:outerShdw>
                </a:effectLst>
                <a:highlight>
                  <a:srgbClr val="00FFFF"/>
                </a:highlight>
              </a:rPr>
              <a:t>FOR E-LEARNING PLATFORM </a:t>
            </a:r>
          </a:p>
          <a:p>
            <a:pPr algn="ctr"/>
            <a:r>
              <a:rPr lang="tr-TR" sz="4400" b="0" cap="none" spc="0" dirty="0">
                <a:ln w="0"/>
                <a:solidFill>
                  <a:schemeClr val="tx1"/>
                </a:solidFill>
                <a:effectLst>
                  <a:outerShdw blurRad="38100" dist="19050" dir="2700000" algn="tl" rotWithShape="0">
                    <a:schemeClr val="dk1">
                      <a:alpha val="40000"/>
                    </a:schemeClr>
                  </a:outerShdw>
                </a:effectLst>
                <a:highlight>
                  <a:srgbClr val="00FFFF"/>
                </a:highlight>
              </a:rPr>
              <a:t>&amp; </a:t>
            </a:r>
          </a:p>
          <a:p>
            <a:pPr algn="ctr"/>
            <a:r>
              <a:rPr lang="tr-TR" sz="4400" dirty="0">
                <a:ln w="0"/>
                <a:effectLst>
                  <a:outerShdw blurRad="38100" dist="19050" dir="2700000" algn="tl" rotWithShape="0">
                    <a:schemeClr val="dk1">
                      <a:alpha val="40000"/>
                    </a:schemeClr>
                  </a:outerShdw>
                </a:effectLst>
                <a:highlight>
                  <a:srgbClr val="00FFFF"/>
                </a:highlight>
              </a:rPr>
              <a:t>RESOURCES </a:t>
            </a:r>
            <a:endParaRPr lang="tr-TR" sz="4400" b="0" cap="none" spc="0" dirty="0">
              <a:ln w="0"/>
              <a:solidFill>
                <a:schemeClr val="tx1"/>
              </a:solidFill>
              <a:effectLst>
                <a:outerShdw blurRad="38100" dist="19050" dir="2700000" algn="tl" rotWithShape="0">
                  <a:schemeClr val="dk1">
                    <a:alpha val="40000"/>
                  </a:schemeClr>
                </a:outerShdw>
              </a:effectLst>
              <a:highlight>
                <a:srgbClr val="00FFFF"/>
              </a:highlight>
            </a:endParaRPr>
          </a:p>
        </p:txBody>
      </p:sp>
      <p:pic>
        <p:nvPicPr>
          <p:cNvPr id="18" name="Resim 17" descr="grafik, yazı tipi, grafik tasarım, logo içeren bir resim&#10;&#10;Açıklama otomatik olarak oluşturuldu">
            <a:extLst>
              <a:ext uri="{FF2B5EF4-FFF2-40B4-BE49-F238E27FC236}">
                <a16:creationId xmlns:a16="http://schemas.microsoft.com/office/drawing/2014/main" id="{B40C3C74-C786-C7D0-CFAC-DC39326A397F}"/>
              </a:ext>
            </a:extLst>
          </p:cNvPr>
          <p:cNvPicPr>
            <a:picLocks noChangeAspect="1"/>
          </p:cNvPicPr>
          <p:nvPr/>
        </p:nvPicPr>
        <p:blipFill>
          <a:blip r:embed="rId11"/>
          <a:stretch>
            <a:fillRect/>
          </a:stretch>
        </p:blipFill>
        <p:spPr>
          <a:xfrm>
            <a:off x="7347194" y="3481460"/>
            <a:ext cx="1720127" cy="974739"/>
          </a:xfrm>
          <a:prstGeom prst="rect">
            <a:avLst/>
          </a:prstGeom>
        </p:spPr>
      </p:pic>
      <p:pic>
        <p:nvPicPr>
          <p:cNvPr id="20" name="Resim 19" descr="grafik, yazı tipi, grafik tasarım, poster içeren bir resim&#10;&#10;Açıklama otomatik olarak oluşturuldu">
            <a:extLst>
              <a:ext uri="{FF2B5EF4-FFF2-40B4-BE49-F238E27FC236}">
                <a16:creationId xmlns:a16="http://schemas.microsoft.com/office/drawing/2014/main" id="{4641328A-EBD2-F482-0E78-0E8BB3F564D5}"/>
              </a:ext>
            </a:extLst>
          </p:cNvPr>
          <p:cNvPicPr>
            <a:picLocks noChangeAspect="1"/>
          </p:cNvPicPr>
          <p:nvPr/>
        </p:nvPicPr>
        <p:blipFill>
          <a:blip r:embed="rId12"/>
          <a:stretch>
            <a:fillRect/>
          </a:stretch>
        </p:blipFill>
        <p:spPr>
          <a:xfrm>
            <a:off x="7836777" y="4571397"/>
            <a:ext cx="1169489" cy="1258612"/>
          </a:xfrm>
          <a:prstGeom prst="rect">
            <a:avLst/>
          </a:prstGeom>
        </p:spPr>
      </p:pic>
      <p:pic>
        <p:nvPicPr>
          <p:cNvPr id="22" name="Resim 21" descr="amblem, simge, sembol, logo, ticari marka içeren bir resim&#10;&#10;Açıklama otomatik olarak oluşturuldu">
            <a:extLst>
              <a:ext uri="{FF2B5EF4-FFF2-40B4-BE49-F238E27FC236}">
                <a16:creationId xmlns:a16="http://schemas.microsoft.com/office/drawing/2014/main" id="{B8426B98-3EFC-6C97-C5E2-0007331F14B8}"/>
              </a:ext>
            </a:extLst>
          </p:cNvPr>
          <p:cNvPicPr>
            <a:picLocks noChangeAspect="1"/>
          </p:cNvPicPr>
          <p:nvPr/>
        </p:nvPicPr>
        <p:blipFill>
          <a:blip r:embed="rId13"/>
          <a:stretch>
            <a:fillRect/>
          </a:stretch>
        </p:blipFill>
        <p:spPr>
          <a:xfrm>
            <a:off x="92282" y="4740364"/>
            <a:ext cx="1243931" cy="1243931"/>
          </a:xfrm>
          <a:prstGeom prst="rect">
            <a:avLst/>
          </a:prstGeom>
        </p:spPr>
      </p:pic>
      <p:pic>
        <p:nvPicPr>
          <p:cNvPr id="24" name="Resim 23" descr="metin, ekran görüntüsü, yazı tipi içeren bir resim&#10;&#10;Açıklama otomatik olarak oluşturuldu">
            <a:extLst>
              <a:ext uri="{FF2B5EF4-FFF2-40B4-BE49-F238E27FC236}">
                <a16:creationId xmlns:a16="http://schemas.microsoft.com/office/drawing/2014/main" id="{D68D91C9-B76C-D387-123F-3FA110BCD1E2}"/>
              </a:ext>
            </a:extLst>
          </p:cNvPr>
          <p:cNvPicPr>
            <a:picLocks noChangeAspect="1"/>
          </p:cNvPicPr>
          <p:nvPr/>
        </p:nvPicPr>
        <p:blipFill>
          <a:blip r:embed="rId14"/>
          <a:stretch>
            <a:fillRect/>
          </a:stretch>
        </p:blipFill>
        <p:spPr>
          <a:xfrm>
            <a:off x="2536284" y="4874959"/>
            <a:ext cx="4344243" cy="974739"/>
          </a:xfrm>
          <a:prstGeom prst="rect">
            <a:avLst/>
          </a:prstGeom>
        </p:spPr>
      </p:pic>
      <p:pic>
        <p:nvPicPr>
          <p:cNvPr id="26" name="Resim 25" descr="metin, logo, yazı tipi, simge, sembol içeren bir resim&#10;&#10;Açıklama otomatik olarak oluşturuldu">
            <a:extLst>
              <a:ext uri="{FF2B5EF4-FFF2-40B4-BE49-F238E27FC236}">
                <a16:creationId xmlns:a16="http://schemas.microsoft.com/office/drawing/2014/main" id="{C3EEBBA7-CB37-C3D3-D5DA-435D3794EDB6}"/>
              </a:ext>
            </a:extLst>
          </p:cNvPr>
          <p:cNvPicPr>
            <a:picLocks noChangeAspect="1"/>
          </p:cNvPicPr>
          <p:nvPr/>
        </p:nvPicPr>
        <p:blipFill>
          <a:blip r:embed="rId15"/>
          <a:stretch>
            <a:fillRect/>
          </a:stretch>
        </p:blipFill>
        <p:spPr>
          <a:xfrm>
            <a:off x="90152" y="3653718"/>
            <a:ext cx="1519440" cy="990939"/>
          </a:xfrm>
          <a:prstGeom prst="rect">
            <a:avLst/>
          </a:prstGeom>
        </p:spPr>
      </p:pic>
      <p:pic>
        <p:nvPicPr>
          <p:cNvPr id="28" name="Resim 27" descr="metin, yazı tipi, logo, grafik içeren bir resim&#10;&#10;Açıklama otomatik olarak oluşturuldu">
            <a:extLst>
              <a:ext uri="{FF2B5EF4-FFF2-40B4-BE49-F238E27FC236}">
                <a16:creationId xmlns:a16="http://schemas.microsoft.com/office/drawing/2014/main" id="{CA441BCD-AA34-E0C0-BED8-B0031545B9B3}"/>
              </a:ext>
            </a:extLst>
          </p:cNvPr>
          <p:cNvPicPr>
            <a:picLocks noChangeAspect="1"/>
          </p:cNvPicPr>
          <p:nvPr/>
        </p:nvPicPr>
        <p:blipFill>
          <a:blip r:embed="rId16"/>
          <a:stretch>
            <a:fillRect/>
          </a:stretch>
        </p:blipFill>
        <p:spPr>
          <a:xfrm>
            <a:off x="163436" y="2560583"/>
            <a:ext cx="1372872" cy="974739"/>
          </a:xfrm>
          <a:prstGeom prst="rect">
            <a:avLst/>
          </a:prstGeom>
        </p:spPr>
      </p:pic>
      <p:pic>
        <p:nvPicPr>
          <p:cNvPr id="30" name="Resim 29" descr="metin, yazı tipi, grafik, taslak içeren bir resim&#10;&#10;Açıklama otomatik olarak oluşturuldu">
            <a:extLst>
              <a:ext uri="{FF2B5EF4-FFF2-40B4-BE49-F238E27FC236}">
                <a16:creationId xmlns:a16="http://schemas.microsoft.com/office/drawing/2014/main" id="{39F681B3-B75C-1B31-40D8-7FA0EEA641F6}"/>
              </a:ext>
            </a:extLst>
          </p:cNvPr>
          <p:cNvPicPr>
            <a:picLocks noChangeAspect="1"/>
          </p:cNvPicPr>
          <p:nvPr/>
        </p:nvPicPr>
        <p:blipFill>
          <a:blip r:embed="rId17"/>
          <a:stretch>
            <a:fillRect/>
          </a:stretch>
        </p:blipFill>
        <p:spPr>
          <a:xfrm>
            <a:off x="7129728" y="2401801"/>
            <a:ext cx="1876538" cy="974739"/>
          </a:xfrm>
          <a:prstGeom prst="rect">
            <a:avLst/>
          </a:prstGeom>
        </p:spPr>
      </p:pic>
    </p:spTree>
    <p:extLst>
      <p:ext uri="{BB962C8B-B14F-4D97-AF65-F5344CB8AC3E}">
        <p14:creationId xmlns:p14="http://schemas.microsoft.com/office/powerpoint/2010/main" val="34198915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sp>
        <p:nvSpPr>
          <p:cNvPr id="14" name="Subtitle 11">
            <a:extLst>
              <a:ext uri="{FF2B5EF4-FFF2-40B4-BE49-F238E27FC236}">
                <a16:creationId xmlns:a16="http://schemas.microsoft.com/office/drawing/2014/main" id="{98F91304-FD49-4D48-8D04-AE4C66A7DA93}"/>
              </a:ext>
            </a:extLst>
          </p:cNvPr>
          <p:cNvSpPr txBox="1">
            <a:spLocks/>
          </p:cNvSpPr>
          <p:nvPr/>
        </p:nvSpPr>
        <p:spPr>
          <a:xfrm>
            <a:off x="3046689" y="1505829"/>
            <a:ext cx="5627411" cy="3776089"/>
          </a:xfrm>
          <a:prstGeom prst="rect">
            <a:avLst/>
          </a:prstGeom>
          <a:solidFill>
            <a:schemeClr val="bg1">
              <a:lumMod val="95000"/>
            </a:schemeClr>
          </a:solidFill>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b="1" dirty="0">
                <a:solidFill>
                  <a:srgbClr val="0070C0"/>
                </a:solidFill>
                <a:latin typeface="Poppins" panose="00000500000000000000" pitchFamily="2" charset="-94"/>
                <a:cs typeface="Poppins" panose="00000500000000000000" pitchFamily="2" charset="-94"/>
              </a:rPr>
              <a:t>REMINDER!!! </a:t>
            </a:r>
            <a:r>
              <a:rPr lang="tr-TR" dirty="0">
                <a:solidFill>
                  <a:srgbClr val="0070C0"/>
                </a:solidFill>
                <a:latin typeface="Poppins" panose="00000500000000000000" pitchFamily="2" charset="-94"/>
                <a:cs typeface="Poppins" panose="00000500000000000000" pitchFamily="2" charset="-94"/>
              </a:rPr>
              <a:t>Please keep in mind that </a:t>
            </a:r>
            <a:r>
              <a:rPr lang="en-US" dirty="0">
                <a:solidFill>
                  <a:srgbClr val="0070C0"/>
                </a:solidFill>
                <a:latin typeface="Poppins" panose="00000500000000000000" pitchFamily="2" charset="-94"/>
                <a:cs typeface="Poppins" panose="00000500000000000000" pitchFamily="2" charset="-94"/>
              </a:rPr>
              <a:t>you will </a:t>
            </a:r>
            <a:r>
              <a:rPr lang="tr-TR" dirty="0">
                <a:solidFill>
                  <a:srgbClr val="0070C0"/>
                </a:solidFill>
                <a:latin typeface="Poppins" panose="00000500000000000000" pitchFamily="2" charset="-94"/>
                <a:cs typeface="Poppins" panose="00000500000000000000" pitchFamily="2" charset="-94"/>
              </a:rPr>
              <a:t>first </a:t>
            </a:r>
            <a:r>
              <a:rPr lang="en-US" dirty="0">
                <a:solidFill>
                  <a:srgbClr val="0070C0"/>
                </a:solidFill>
                <a:latin typeface="Poppins" panose="00000500000000000000" pitchFamily="2" charset="-94"/>
                <a:cs typeface="Poppins" panose="00000500000000000000" pitchFamily="2" charset="-94"/>
              </a:rPr>
              <a:t>need to register either to </a:t>
            </a:r>
            <a:endParaRPr lang="tr-TR" dirty="0">
              <a:solidFill>
                <a:srgbClr val="0070C0"/>
              </a:solidFill>
              <a:latin typeface="Poppins" panose="00000500000000000000" pitchFamily="2" charset="-94"/>
              <a:cs typeface="Poppins" panose="00000500000000000000" pitchFamily="2" charset="-94"/>
            </a:endParaRPr>
          </a:p>
          <a:p>
            <a:pPr algn="ctr"/>
            <a:endParaRPr lang="en-US" dirty="0">
              <a:solidFill>
                <a:srgbClr val="0070C0"/>
              </a:solidFill>
              <a:latin typeface="Poppins" panose="00000500000000000000" pitchFamily="2" charset="-94"/>
              <a:cs typeface="Poppins" panose="00000500000000000000" pitchFamily="2" charset="-94"/>
            </a:endParaRPr>
          </a:p>
          <a:p>
            <a:pPr marL="342900" indent="-342900" algn="ctr">
              <a:buFont typeface="Arial" panose="020B0604020202020204" pitchFamily="34" charset="0"/>
              <a:buChar char="•"/>
            </a:pPr>
            <a:r>
              <a:rPr lang="en-US" dirty="0">
                <a:solidFill>
                  <a:srgbClr val="0070C0"/>
                </a:solidFill>
                <a:latin typeface="Poppins" panose="00000500000000000000" pitchFamily="2" charset="-94"/>
                <a:cs typeface="Poppins" panose="00000500000000000000" pitchFamily="2" charset="-94"/>
                <a:hlinkClick r:id="rId7"/>
              </a:rPr>
              <a:t>Resources for elemantary schools teachers </a:t>
            </a:r>
            <a:endParaRPr lang="tr-TR" dirty="0">
              <a:solidFill>
                <a:srgbClr val="0070C0"/>
              </a:solidFill>
              <a:latin typeface="Poppins" panose="00000500000000000000" pitchFamily="2" charset="-94"/>
              <a:cs typeface="Poppins" panose="00000500000000000000" pitchFamily="2" charset="-94"/>
            </a:endParaRPr>
          </a:p>
          <a:p>
            <a:pPr algn="ctr"/>
            <a:r>
              <a:rPr lang="tr-TR" dirty="0">
                <a:solidFill>
                  <a:srgbClr val="0070C0"/>
                </a:solidFill>
                <a:latin typeface="Poppins" panose="00000500000000000000" pitchFamily="2" charset="-94"/>
                <a:cs typeface="Poppins" panose="00000500000000000000" pitchFamily="2" charset="-94"/>
              </a:rPr>
              <a:t>o</a:t>
            </a:r>
            <a:r>
              <a:rPr lang="en-US" dirty="0">
                <a:solidFill>
                  <a:srgbClr val="0070C0"/>
                </a:solidFill>
                <a:latin typeface="Poppins" panose="00000500000000000000" pitchFamily="2" charset="-94"/>
                <a:cs typeface="Poppins" panose="00000500000000000000" pitchFamily="2" charset="-94"/>
              </a:rPr>
              <a:t>r</a:t>
            </a:r>
            <a:r>
              <a:rPr lang="tr-TR" dirty="0">
                <a:solidFill>
                  <a:srgbClr val="0070C0"/>
                </a:solidFill>
                <a:latin typeface="Poppins" panose="00000500000000000000" pitchFamily="2" charset="-94"/>
                <a:cs typeface="Poppins" panose="00000500000000000000" pitchFamily="2" charset="-94"/>
              </a:rPr>
              <a:t> to</a:t>
            </a:r>
          </a:p>
          <a:p>
            <a:pPr marL="342900" indent="-342900" algn="ctr">
              <a:buFont typeface="Arial" panose="020B0604020202020204" pitchFamily="34" charset="0"/>
              <a:buChar char="•"/>
            </a:pPr>
            <a:r>
              <a:rPr lang="en-US" dirty="0">
                <a:solidFill>
                  <a:srgbClr val="0070C0"/>
                </a:solidFill>
                <a:latin typeface="Poppins" panose="00000500000000000000" pitchFamily="2" charset="-94"/>
                <a:cs typeface="Poppins" panose="00000500000000000000" pitchFamily="2" charset="-94"/>
              </a:rPr>
              <a:t> </a:t>
            </a:r>
            <a:r>
              <a:rPr lang="en-US" dirty="0">
                <a:solidFill>
                  <a:srgbClr val="0070C0"/>
                </a:solidFill>
                <a:latin typeface="Poppins" panose="00000500000000000000" pitchFamily="2" charset="-94"/>
                <a:cs typeface="Poppins" panose="00000500000000000000" pitchFamily="2" charset="-94"/>
                <a:hlinkClick r:id="rId8"/>
              </a:rPr>
              <a:t>Resources for Secondary schools teachers  </a:t>
            </a:r>
            <a:r>
              <a:rPr lang="tr-TR" dirty="0">
                <a:solidFill>
                  <a:srgbClr val="0070C0"/>
                </a:solidFill>
                <a:latin typeface="Poppins" panose="00000500000000000000" pitchFamily="2" charset="-94"/>
                <a:cs typeface="Poppins" panose="00000500000000000000" pitchFamily="2" charset="-94"/>
              </a:rPr>
              <a:t>i</a:t>
            </a:r>
            <a:r>
              <a:rPr lang="en-US" dirty="0">
                <a:solidFill>
                  <a:srgbClr val="0070C0"/>
                </a:solidFill>
                <a:latin typeface="Poppins" panose="00000500000000000000" pitchFamily="2" charset="-94"/>
                <a:cs typeface="Poppins" panose="00000500000000000000" pitchFamily="2" charset="-94"/>
              </a:rPr>
              <a:t>n order to register to </a:t>
            </a:r>
            <a:r>
              <a:rPr lang="tr-TR" dirty="0">
                <a:solidFill>
                  <a:srgbClr val="0070C0"/>
                </a:solidFill>
                <a:latin typeface="Poppins" panose="00000500000000000000" pitchFamily="2" charset="-94"/>
                <a:cs typeface="Poppins" panose="00000500000000000000" pitchFamily="2" charset="-94"/>
              </a:rPr>
              <a:t>the </a:t>
            </a:r>
            <a:r>
              <a:rPr lang="en-US" dirty="0">
                <a:solidFill>
                  <a:srgbClr val="0070C0"/>
                </a:solidFill>
                <a:latin typeface="Poppins" panose="00000500000000000000" pitchFamily="2" charset="-94"/>
                <a:cs typeface="Poppins" panose="00000500000000000000" pitchFamily="2" charset="-94"/>
              </a:rPr>
              <a:t>Moodle platform</a:t>
            </a:r>
            <a:r>
              <a:rPr lang="tr-TR" dirty="0">
                <a:solidFill>
                  <a:srgbClr val="0070C0"/>
                </a:solidFill>
                <a:latin typeface="Poppins" panose="00000500000000000000" pitchFamily="2" charset="-94"/>
                <a:cs typeface="Poppins" panose="00000500000000000000" pitchFamily="2" charset="-94"/>
              </a:rPr>
              <a:t> before entering it</a:t>
            </a:r>
            <a:endParaRPr lang="en-US" dirty="0">
              <a:solidFill>
                <a:srgbClr val="0070C0"/>
              </a:solidFill>
              <a:latin typeface="Poppins" panose="00000500000000000000" pitchFamily="2" charset="-94"/>
              <a:cs typeface="Poppins" panose="00000500000000000000" pitchFamily="2" charset="-94"/>
            </a:endParaRPr>
          </a:p>
          <a:p>
            <a:r>
              <a:rPr lang="tr-TR" b="1" dirty="0">
                <a:solidFill>
                  <a:schemeClr val="tx2"/>
                </a:solidFill>
              </a:rPr>
              <a:t> </a:t>
            </a:r>
            <a:endParaRPr lang="tr-TR" dirty="0">
              <a:solidFill>
                <a:schemeClr val="tx2"/>
              </a:solidFill>
            </a:endParaRPr>
          </a:p>
        </p:txBody>
      </p:sp>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9"/>
          <a:stretch>
            <a:fillRect/>
          </a:stretch>
        </p:blipFill>
        <p:spPr>
          <a:xfrm>
            <a:off x="193488" y="36653"/>
            <a:ext cx="1294653" cy="1675433"/>
          </a:xfrm>
          <a:prstGeom prst="rect">
            <a:avLst/>
          </a:prstGeom>
        </p:spPr>
      </p:pic>
      <p:pic>
        <p:nvPicPr>
          <p:cNvPr id="6" name="Resim 5">
            <a:extLst>
              <a:ext uri="{FF2B5EF4-FFF2-40B4-BE49-F238E27FC236}">
                <a16:creationId xmlns:a16="http://schemas.microsoft.com/office/drawing/2014/main" id="{E628FD59-9063-9425-F9B3-10D2C4DF9A42}"/>
              </a:ext>
            </a:extLst>
          </p:cNvPr>
          <p:cNvPicPr>
            <a:picLocks noChangeAspect="1"/>
          </p:cNvPicPr>
          <p:nvPr/>
        </p:nvPicPr>
        <p:blipFill rotWithShape="1">
          <a:blip r:embed="rId10"/>
          <a:srcRect l="9265" t="17832" r="68229" b="25523"/>
          <a:stretch/>
        </p:blipFill>
        <p:spPr>
          <a:xfrm>
            <a:off x="193488" y="1990892"/>
            <a:ext cx="2668511" cy="3776089"/>
          </a:xfrm>
          <a:prstGeom prst="rect">
            <a:avLst/>
          </a:prstGeom>
        </p:spPr>
      </p:pic>
      <p:pic>
        <p:nvPicPr>
          <p:cNvPr id="16" name="Resim 15">
            <a:extLst>
              <a:ext uri="{FF2B5EF4-FFF2-40B4-BE49-F238E27FC236}">
                <a16:creationId xmlns:a16="http://schemas.microsoft.com/office/drawing/2014/main" id="{3242DD47-07A9-E697-FF65-300015683420}"/>
              </a:ext>
            </a:extLst>
          </p:cNvPr>
          <p:cNvPicPr>
            <a:picLocks noChangeAspect="1"/>
          </p:cNvPicPr>
          <p:nvPr/>
        </p:nvPicPr>
        <p:blipFill rotWithShape="1">
          <a:blip r:embed="rId11"/>
          <a:srcRect l="30588" t="18213" r="48529" b="27212"/>
          <a:stretch/>
        </p:blipFill>
        <p:spPr>
          <a:xfrm>
            <a:off x="8858790" y="2083659"/>
            <a:ext cx="2399220" cy="3525268"/>
          </a:xfrm>
          <a:prstGeom prst="rect">
            <a:avLst/>
          </a:prstGeom>
        </p:spPr>
      </p:pic>
    </p:spTree>
    <p:extLst>
      <p:ext uri="{BB962C8B-B14F-4D97-AF65-F5344CB8AC3E}">
        <p14:creationId xmlns:p14="http://schemas.microsoft.com/office/powerpoint/2010/main" val="8769005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7"/>
          <a:stretch>
            <a:fillRect/>
          </a:stretch>
        </p:blipFill>
        <p:spPr>
          <a:xfrm>
            <a:off x="193488" y="36653"/>
            <a:ext cx="1294653" cy="1675433"/>
          </a:xfrm>
          <a:prstGeom prst="rect">
            <a:avLst/>
          </a:prstGeom>
        </p:spPr>
      </p:pic>
      <p:pic>
        <p:nvPicPr>
          <p:cNvPr id="6" name="Resim 5">
            <a:extLst>
              <a:ext uri="{FF2B5EF4-FFF2-40B4-BE49-F238E27FC236}">
                <a16:creationId xmlns:a16="http://schemas.microsoft.com/office/drawing/2014/main" id="{ED4217A4-F512-D0E2-1890-8D6659B5423D}"/>
              </a:ext>
            </a:extLst>
          </p:cNvPr>
          <p:cNvPicPr>
            <a:picLocks noChangeAspect="1"/>
          </p:cNvPicPr>
          <p:nvPr/>
        </p:nvPicPr>
        <p:blipFill rotWithShape="1">
          <a:blip r:embed="rId8"/>
          <a:srcRect l="8120" t="3376" r="4559" b="8125"/>
          <a:stretch/>
        </p:blipFill>
        <p:spPr>
          <a:xfrm>
            <a:off x="1488141" y="675545"/>
            <a:ext cx="9205259" cy="5245251"/>
          </a:xfrm>
          <a:prstGeom prst="rect">
            <a:avLst/>
          </a:prstGeom>
        </p:spPr>
      </p:pic>
    </p:spTree>
    <p:extLst>
      <p:ext uri="{BB962C8B-B14F-4D97-AF65-F5344CB8AC3E}">
        <p14:creationId xmlns:p14="http://schemas.microsoft.com/office/powerpoint/2010/main" val="29824124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sp>
        <p:nvSpPr>
          <p:cNvPr id="14" name="Subtitle 11">
            <a:extLst>
              <a:ext uri="{FF2B5EF4-FFF2-40B4-BE49-F238E27FC236}">
                <a16:creationId xmlns:a16="http://schemas.microsoft.com/office/drawing/2014/main" id="{98F91304-FD49-4D48-8D04-AE4C66A7DA93}"/>
              </a:ext>
            </a:extLst>
          </p:cNvPr>
          <p:cNvSpPr txBox="1">
            <a:spLocks/>
          </p:cNvSpPr>
          <p:nvPr/>
        </p:nvSpPr>
        <p:spPr>
          <a:xfrm>
            <a:off x="1719664" y="2405553"/>
            <a:ext cx="8659906" cy="2312895"/>
          </a:xfrm>
          <a:prstGeom prst="rect">
            <a:avLst/>
          </a:prstGeom>
          <a:solidFill>
            <a:schemeClr val="bg1">
              <a:lumMod val="95000"/>
            </a:schemeClr>
          </a:solidFill>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dirty="0">
                <a:solidFill>
                  <a:srgbClr val="0070C0"/>
                </a:solidFill>
                <a:latin typeface="Poppins" panose="00000500000000000000" pitchFamily="2" charset="-94"/>
                <a:cs typeface="Poppins" panose="00000500000000000000" pitchFamily="2" charset="-94"/>
              </a:rPr>
              <a:t>After registration process for </a:t>
            </a:r>
            <a:r>
              <a:rPr lang="tr-TR" b="1" dirty="0">
                <a:solidFill>
                  <a:srgbClr val="0070C0"/>
                </a:solidFill>
                <a:latin typeface="Poppins" panose="00000500000000000000" pitchFamily="2" charset="-94"/>
                <a:cs typeface="Poppins" panose="00000500000000000000" pitchFamily="2" charset="-94"/>
              </a:rPr>
              <a:t>either</a:t>
            </a:r>
            <a:r>
              <a:rPr lang="tr-TR" dirty="0">
                <a:solidFill>
                  <a:srgbClr val="0070C0"/>
                </a:solidFill>
                <a:latin typeface="Poppins" panose="00000500000000000000" pitchFamily="2" charset="-94"/>
                <a:cs typeface="Poppins" panose="00000500000000000000" pitchFamily="2" charset="-94"/>
              </a:rPr>
              <a:t> </a:t>
            </a:r>
          </a:p>
          <a:p>
            <a:pPr algn="ctr"/>
            <a:r>
              <a:rPr lang="tr-TR" dirty="0">
                <a:solidFill>
                  <a:srgbClr val="0070C0"/>
                </a:solidFill>
                <a:latin typeface="Poppins" panose="00000500000000000000" pitchFamily="2" charset="-94"/>
                <a:cs typeface="Poppins" panose="00000500000000000000" pitchFamily="2" charset="-94"/>
              </a:rPr>
              <a:t>‘Resources for elementary schools teachers’ </a:t>
            </a:r>
          </a:p>
          <a:p>
            <a:pPr algn="ctr"/>
            <a:r>
              <a:rPr lang="tr-TR" b="1" dirty="0">
                <a:solidFill>
                  <a:srgbClr val="0070C0"/>
                </a:solidFill>
                <a:latin typeface="Poppins" panose="00000500000000000000" pitchFamily="2" charset="-94"/>
                <a:cs typeface="Poppins" panose="00000500000000000000" pitchFamily="2" charset="-94"/>
              </a:rPr>
              <a:t>or</a:t>
            </a:r>
            <a:r>
              <a:rPr lang="tr-TR" dirty="0">
                <a:solidFill>
                  <a:srgbClr val="0070C0"/>
                </a:solidFill>
                <a:latin typeface="Poppins" panose="00000500000000000000" pitchFamily="2" charset="-94"/>
                <a:cs typeface="Poppins" panose="00000500000000000000" pitchFamily="2" charset="-94"/>
              </a:rPr>
              <a:t> </a:t>
            </a:r>
          </a:p>
          <a:p>
            <a:pPr algn="ctr"/>
            <a:r>
              <a:rPr lang="tr-TR" dirty="0">
                <a:solidFill>
                  <a:srgbClr val="0070C0"/>
                </a:solidFill>
                <a:latin typeface="Poppins" panose="00000500000000000000" pitchFamily="2" charset="-94"/>
                <a:cs typeface="Poppins" panose="00000500000000000000" pitchFamily="2" charset="-94"/>
              </a:rPr>
              <a:t>‘Resources for secondary schools teachers’ </a:t>
            </a:r>
          </a:p>
          <a:p>
            <a:pPr algn="ctr"/>
            <a:r>
              <a:rPr lang="tr-TR" dirty="0">
                <a:solidFill>
                  <a:srgbClr val="0070C0"/>
                </a:solidFill>
                <a:latin typeface="Poppins" panose="00000500000000000000" pitchFamily="2" charset="-94"/>
                <a:cs typeface="Poppins" panose="00000500000000000000" pitchFamily="2" charset="-94"/>
              </a:rPr>
              <a:t>you click the Moodle platform </a:t>
            </a:r>
            <a:endParaRPr lang="tr-TR" dirty="0">
              <a:solidFill>
                <a:schemeClr val="tx2"/>
              </a:solidFill>
            </a:endParaRPr>
          </a:p>
        </p:txBody>
      </p:sp>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7"/>
          <a:stretch>
            <a:fillRect/>
          </a:stretch>
        </p:blipFill>
        <p:spPr>
          <a:xfrm>
            <a:off x="193488" y="36653"/>
            <a:ext cx="1294653" cy="1675433"/>
          </a:xfrm>
          <a:prstGeom prst="rect">
            <a:avLst/>
          </a:prstGeom>
        </p:spPr>
      </p:pic>
    </p:spTree>
    <p:extLst>
      <p:ext uri="{BB962C8B-B14F-4D97-AF65-F5344CB8AC3E}">
        <p14:creationId xmlns:p14="http://schemas.microsoft.com/office/powerpoint/2010/main" val="604117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sp>
        <p:nvSpPr>
          <p:cNvPr id="14" name="Subtitle 11">
            <a:extLst>
              <a:ext uri="{FF2B5EF4-FFF2-40B4-BE49-F238E27FC236}">
                <a16:creationId xmlns:a16="http://schemas.microsoft.com/office/drawing/2014/main" id="{98F91304-FD49-4D48-8D04-AE4C66A7DA93}"/>
              </a:ext>
            </a:extLst>
          </p:cNvPr>
          <p:cNvSpPr txBox="1">
            <a:spLocks/>
          </p:cNvSpPr>
          <p:nvPr/>
        </p:nvSpPr>
        <p:spPr>
          <a:xfrm>
            <a:off x="1073426" y="1390540"/>
            <a:ext cx="9952382" cy="4689461"/>
          </a:xfrm>
          <a:prstGeom prst="rect">
            <a:avLst/>
          </a:prstGeom>
          <a:solidFill>
            <a:schemeClr val="bg1">
              <a:lumMod val="95000"/>
            </a:schemeClr>
          </a:solidFill>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marL="342900" indent="-342900" algn="just">
              <a:buFont typeface="Arial" panose="020B0604020202020204" pitchFamily="34" charset="0"/>
              <a:buChar char="•"/>
            </a:pPr>
            <a:r>
              <a:rPr lang="tr-TR" sz="2000" b="1" dirty="0">
                <a:solidFill>
                  <a:srgbClr val="0070C0"/>
                </a:solidFill>
                <a:latin typeface="Poppins" panose="00000500000000000000" pitchFamily="2" charset="-94"/>
                <a:cs typeface="Poppins" panose="00000500000000000000" pitchFamily="2" charset="-94"/>
              </a:rPr>
              <a:t>PLEASE NOTE THAT!!! </a:t>
            </a:r>
            <a:r>
              <a:rPr lang="en-US" sz="2000" dirty="0">
                <a:solidFill>
                  <a:srgbClr val="0070C0"/>
                </a:solidFill>
                <a:latin typeface="Poppins" panose="00000500000000000000" pitchFamily="2" charset="-94"/>
                <a:cs typeface="Poppins" panose="00000500000000000000" pitchFamily="2" charset="-94"/>
              </a:rPr>
              <a:t>The user must first be a member of </a:t>
            </a:r>
            <a:r>
              <a:rPr lang="tr-TR" sz="2000" dirty="0">
                <a:solidFill>
                  <a:srgbClr val="0070C0"/>
                </a:solidFill>
                <a:latin typeface="Poppins" panose="00000500000000000000" pitchFamily="2" charset="-94"/>
                <a:cs typeface="Poppins" panose="00000500000000000000" pitchFamily="2" charset="-94"/>
              </a:rPr>
              <a:t>the resources for elementary schools teachers or resources for secondary schools teachers platforms</a:t>
            </a:r>
            <a:r>
              <a:rPr lang="en-US" sz="2000" dirty="0">
                <a:solidFill>
                  <a:srgbClr val="0070C0"/>
                </a:solidFill>
                <a:latin typeface="Poppins" panose="00000500000000000000" pitchFamily="2" charset="-94"/>
                <a:cs typeface="Poppins" panose="00000500000000000000" pitchFamily="2" charset="-94"/>
              </a:rPr>
              <a:t> (except Moodle)</a:t>
            </a:r>
            <a:r>
              <a:rPr lang="tr-TR" sz="2000" dirty="0">
                <a:solidFill>
                  <a:srgbClr val="0070C0"/>
                </a:solidFill>
                <a:latin typeface="Poppins" panose="00000500000000000000" pitchFamily="2" charset="-94"/>
                <a:cs typeface="Poppins" panose="00000500000000000000" pitchFamily="2" charset="-94"/>
              </a:rPr>
              <a:t> as mentioned above. </a:t>
            </a:r>
            <a:endParaRPr lang="en-US" sz="2000" dirty="0">
              <a:solidFill>
                <a:srgbClr val="0070C0"/>
              </a:solidFill>
              <a:latin typeface="Poppins" panose="00000500000000000000" pitchFamily="2" charset="-94"/>
              <a:cs typeface="Poppins" panose="00000500000000000000" pitchFamily="2" charset="-94"/>
            </a:endParaRPr>
          </a:p>
          <a:p>
            <a:pPr marL="342900" indent="-342900" algn="just">
              <a:buFont typeface="Arial" panose="020B0604020202020204" pitchFamily="34" charset="0"/>
              <a:buChar char="•"/>
            </a:pPr>
            <a:endParaRPr lang="en-US" sz="2000" dirty="0">
              <a:solidFill>
                <a:srgbClr val="0070C0"/>
              </a:solidFill>
              <a:latin typeface="Poppins" panose="00000500000000000000" pitchFamily="2" charset="-94"/>
              <a:cs typeface="Poppins" panose="00000500000000000000" pitchFamily="2" charset="-94"/>
            </a:endParaRPr>
          </a:p>
          <a:p>
            <a:pPr marL="342900" indent="-342900" algn="just">
              <a:buFont typeface="Arial" panose="020B0604020202020204" pitchFamily="34" charset="0"/>
              <a:buChar char="•"/>
            </a:pPr>
            <a:r>
              <a:rPr lang="en-US" sz="2000" dirty="0">
                <a:solidFill>
                  <a:srgbClr val="0070C0"/>
                </a:solidFill>
                <a:latin typeface="Poppins" panose="00000500000000000000" pitchFamily="2" charset="-94"/>
                <a:cs typeface="Poppins" panose="00000500000000000000" pitchFamily="2" charset="-94"/>
              </a:rPr>
              <a:t>As in the screenshot below, when </a:t>
            </a:r>
            <a:r>
              <a:rPr lang="tr-TR" sz="2000" dirty="0">
                <a:solidFill>
                  <a:srgbClr val="0070C0"/>
                </a:solidFill>
                <a:latin typeface="Poppins" panose="00000500000000000000" pitchFamily="2" charset="-94"/>
                <a:cs typeface="Poppins" panose="00000500000000000000" pitchFamily="2" charset="-94"/>
              </a:rPr>
              <a:t>you want to register and </a:t>
            </a:r>
            <a:r>
              <a:rPr lang="en-US" sz="2000" dirty="0">
                <a:solidFill>
                  <a:srgbClr val="0070C0"/>
                </a:solidFill>
                <a:latin typeface="Poppins" panose="00000500000000000000" pitchFamily="2" charset="-94"/>
                <a:cs typeface="Poppins" panose="00000500000000000000" pitchFamily="2" charset="-94"/>
              </a:rPr>
              <a:t>login</a:t>
            </a:r>
            <a:r>
              <a:rPr lang="tr-TR" sz="2000" dirty="0">
                <a:solidFill>
                  <a:srgbClr val="0070C0"/>
                </a:solidFill>
                <a:latin typeface="Poppins" panose="00000500000000000000" pitchFamily="2" charset="-94"/>
                <a:cs typeface="Poppins" panose="00000500000000000000" pitchFamily="2" charset="-94"/>
              </a:rPr>
              <a:t> to the Moodle platform</a:t>
            </a:r>
            <a:r>
              <a:rPr lang="en-US" sz="2000" dirty="0">
                <a:solidFill>
                  <a:srgbClr val="0070C0"/>
                </a:solidFill>
                <a:latin typeface="Poppins" panose="00000500000000000000" pitchFamily="2" charset="-94"/>
                <a:cs typeface="Poppins" panose="00000500000000000000" pitchFamily="2" charset="-94"/>
              </a:rPr>
              <a:t> from </a:t>
            </a:r>
            <a:r>
              <a:rPr lang="tr-TR" sz="2000" dirty="0">
                <a:solidFill>
                  <a:srgbClr val="0070C0"/>
                </a:solidFill>
                <a:latin typeface="Poppins" panose="00000500000000000000" pitchFamily="2" charset="-94"/>
                <a:cs typeface="Poppins" panose="00000500000000000000" pitchFamily="2" charset="-94"/>
              </a:rPr>
              <a:t>an</a:t>
            </a:r>
            <a:r>
              <a:rPr lang="en-US" sz="2000" dirty="0">
                <a:solidFill>
                  <a:srgbClr val="0070C0"/>
                </a:solidFill>
                <a:latin typeface="Poppins" panose="00000500000000000000" pitchFamily="2" charset="-94"/>
                <a:cs typeface="Poppins" panose="00000500000000000000" pitchFamily="2" charset="-94"/>
              </a:rPr>
              <a:t> account</a:t>
            </a:r>
            <a:r>
              <a:rPr lang="tr-TR" sz="2000" dirty="0">
                <a:solidFill>
                  <a:srgbClr val="0070C0"/>
                </a:solidFill>
                <a:latin typeface="Poppins" panose="00000500000000000000" pitchFamily="2" charset="-94"/>
                <a:cs typeface="Poppins" panose="00000500000000000000" pitchFamily="2" charset="-94"/>
              </a:rPr>
              <a:t> that you registered before, you have to </a:t>
            </a:r>
            <a:r>
              <a:rPr lang="en-US" sz="2000" dirty="0">
                <a:solidFill>
                  <a:srgbClr val="0070C0"/>
                </a:solidFill>
                <a:latin typeface="Poppins" panose="00000500000000000000" pitchFamily="2" charset="-94"/>
                <a:cs typeface="Poppins" panose="00000500000000000000" pitchFamily="2" charset="-94"/>
              </a:rPr>
              <a:t>click </a:t>
            </a:r>
            <a:r>
              <a:rPr lang="en-US" sz="2000" b="1" dirty="0">
                <a:solidFill>
                  <a:srgbClr val="0070C0"/>
                </a:solidFill>
                <a:latin typeface="Poppins" panose="00000500000000000000" pitchFamily="2" charset="-94"/>
                <a:cs typeface="Poppins" panose="00000500000000000000" pitchFamily="2" charset="-94"/>
              </a:rPr>
              <a:t>Single Sign On</a:t>
            </a:r>
            <a:r>
              <a:rPr lang="en-US" sz="2000" dirty="0">
                <a:solidFill>
                  <a:srgbClr val="0070C0"/>
                </a:solidFill>
                <a:latin typeface="Poppins" panose="00000500000000000000" pitchFamily="2" charset="-94"/>
                <a:cs typeface="Poppins" panose="00000500000000000000" pitchFamily="2" charset="-94"/>
              </a:rPr>
              <a:t>.</a:t>
            </a:r>
          </a:p>
          <a:p>
            <a:pPr marL="342900" indent="-342900" algn="just">
              <a:buFont typeface="Arial" panose="020B0604020202020204" pitchFamily="34" charset="0"/>
              <a:buChar char="•"/>
            </a:pPr>
            <a:endParaRPr lang="en-US" sz="2000" dirty="0">
              <a:solidFill>
                <a:srgbClr val="0070C0"/>
              </a:solidFill>
              <a:latin typeface="Poppins" panose="00000500000000000000" pitchFamily="2" charset="-94"/>
              <a:cs typeface="Poppins" panose="00000500000000000000" pitchFamily="2" charset="-94"/>
            </a:endParaRPr>
          </a:p>
          <a:p>
            <a:pPr marL="342900" indent="-342900" algn="just">
              <a:buFont typeface="Arial" panose="020B0604020202020204" pitchFamily="34" charset="0"/>
              <a:buChar char="•"/>
            </a:pPr>
            <a:r>
              <a:rPr lang="tr-TR" sz="2000" dirty="0">
                <a:solidFill>
                  <a:srgbClr val="0070C0"/>
                </a:solidFill>
                <a:latin typeface="Poppins" panose="00000500000000000000" pitchFamily="2" charset="-94"/>
                <a:cs typeface="Poppins" panose="00000500000000000000" pitchFamily="2" charset="-94"/>
              </a:rPr>
              <a:t>You</a:t>
            </a:r>
            <a:r>
              <a:rPr lang="en-US" sz="2000" dirty="0">
                <a:solidFill>
                  <a:srgbClr val="0070C0"/>
                </a:solidFill>
                <a:latin typeface="Poppins" panose="00000500000000000000" pitchFamily="2" charset="-94"/>
                <a:cs typeface="Poppins" panose="00000500000000000000" pitchFamily="2" charset="-94"/>
              </a:rPr>
              <a:t> should enter the member information in the other account and login.</a:t>
            </a:r>
            <a:r>
              <a:rPr lang="tr-TR" sz="2000" dirty="0">
                <a:solidFill>
                  <a:srgbClr val="0070C0"/>
                </a:solidFill>
                <a:latin typeface="Poppins" panose="00000500000000000000" pitchFamily="2" charset="-94"/>
                <a:cs typeface="Poppins" panose="00000500000000000000" pitchFamily="2" charset="-94"/>
              </a:rPr>
              <a:t> Then you will be registered to the platform.</a:t>
            </a:r>
            <a:endParaRPr lang="en-US" sz="2000" dirty="0">
              <a:solidFill>
                <a:srgbClr val="0070C0"/>
              </a:solidFill>
              <a:latin typeface="Poppins" panose="00000500000000000000" pitchFamily="2" charset="-94"/>
              <a:cs typeface="Poppins" panose="00000500000000000000" pitchFamily="2" charset="-94"/>
            </a:endParaRPr>
          </a:p>
          <a:p>
            <a:pPr marL="342900" indent="-342900" algn="just">
              <a:buFont typeface="Arial" panose="020B0604020202020204" pitchFamily="34" charset="0"/>
              <a:buChar char="•"/>
            </a:pPr>
            <a:endParaRPr lang="en-US" sz="2000" dirty="0">
              <a:solidFill>
                <a:srgbClr val="0070C0"/>
              </a:solidFill>
              <a:latin typeface="Poppins" panose="00000500000000000000" pitchFamily="2" charset="-94"/>
              <a:cs typeface="Poppins" panose="00000500000000000000" pitchFamily="2" charset="-94"/>
            </a:endParaRPr>
          </a:p>
          <a:p>
            <a:pPr marL="342900" indent="-342900" algn="just">
              <a:buFont typeface="Arial" panose="020B0604020202020204" pitchFamily="34" charset="0"/>
              <a:buChar char="•"/>
            </a:pPr>
            <a:r>
              <a:rPr lang="en-US" sz="2000" dirty="0">
                <a:solidFill>
                  <a:srgbClr val="0070C0"/>
                </a:solidFill>
                <a:latin typeface="Poppins" panose="00000500000000000000" pitchFamily="2" charset="-94"/>
                <a:cs typeface="Poppins" panose="00000500000000000000" pitchFamily="2" charset="-94"/>
              </a:rPr>
              <a:t>For example, if the user is a member of the resources for elementary</a:t>
            </a:r>
            <a:r>
              <a:rPr lang="tr-TR" sz="2000" dirty="0">
                <a:solidFill>
                  <a:srgbClr val="0070C0"/>
                </a:solidFill>
                <a:latin typeface="Poppins" panose="00000500000000000000" pitchFamily="2" charset="-94"/>
                <a:cs typeface="Poppins" panose="00000500000000000000" pitchFamily="2" charset="-94"/>
              </a:rPr>
              <a:t>/secondary</a:t>
            </a:r>
            <a:r>
              <a:rPr lang="en-US" sz="2000" dirty="0">
                <a:solidFill>
                  <a:srgbClr val="0070C0"/>
                </a:solidFill>
                <a:latin typeface="Poppins" panose="00000500000000000000" pitchFamily="2" charset="-94"/>
                <a:cs typeface="Poppins" panose="00000500000000000000" pitchFamily="2" charset="-94"/>
              </a:rPr>
              <a:t> school teachers platform, the user can log in </a:t>
            </a:r>
            <a:r>
              <a:rPr lang="tr-TR" sz="2000" dirty="0">
                <a:solidFill>
                  <a:srgbClr val="0070C0"/>
                </a:solidFill>
                <a:latin typeface="Poppins" panose="00000500000000000000" pitchFamily="2" charset="-94"/>
                <a:cs typeface="Poppins" panose="00000500000000000000" pitchFamily="2" charset="-94"/>
              </a:rPr>
              <a:t>the</a:t>
            </a:r>
            <a:r>
              <a:rPr lang="en-US" sz="2000" dirty="0">
                <a:solidFill>
                  <a:srgbClr val="0070C0"/>
                </a:solidFill>
                <a:latin typeface="Poppins" panose="00000500000000000000" pitchFamily="2" charset="-94"/>
                <a:cs typeface="Poppins" panose="00000500000000000000" pitchFamily="2" charset="-94"/>
              </a:rPr>
              <a:t> Moodle.</a:t>
            </a:r>
            <a:endParaRPr lang="tr-TR" sz="2000" dirty="0">
              <a:solidFill>
                <a:schemeClr val="tx2"/>
              </a:solidFill>
            </a:endParaRPr>
          </a:p>
        </p:txBody>
      </p:sp>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7"/>
          <a:stretch>
            <a:fillRect/>
          </a:stretch>
        </p:blipFill>
        <p:spPr>
          <a:xfrm>
            <a:off x="193488" y="36653"/>
            <a:ext cx="1294653" cy="1675433"/>
          </a:xfrm>
          <a:prstGeom prst="rect">
            <a:avLst/>
          </a:prstGeom>
        </p:spPr>
      </p:pic>
    </p:spTree>
    <p:extLst>
      <p:ext uri="{BB962C8B-B14F-4D97-AF65-F5344CB8AC3E}">
        <p14:creationId xmlns:p14="http://schemas.microsoft.com/office/powerpoint/2010/main" val="13137057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7"/>
          <a:stretch>
            <a:fillRect/>
          </a:stretch>
        </p:blipFill>
        <p:spPr>
          <a:xfrm>
            <a:off x="193488" y="36653"/>
            <a:ext cx="1294653" cy="1675433"/>
          </a:xfrm>
          <a:prstGeom prst="rect">
            <a:avLst/>
          </a:prstGeom>
        </p:spPr>
      </p:pic>
      <p:pic>
        <p:nvPicPr>
          <p:cNvPr id="4" name="Resim 3">
            <a:extLst>
              <a:ext uri="{FF2B5EF4-FFF2-40B4-BE49-F238E27FC236}">
                <a16:creationId xmlns:a16="http://schemas.microsoft.com/office/drawing/2014/main" id="{9ED94E27-FCAE-D6ED-E680-AC28812258F6}"/>
              </a:ext>
            </a:extLst>
          </p:cNvPr>
          <p:cNvPicPr>
            <a:picLocks noChangeAspect="1"/>
          </p:cNvPicPr>
          <p:nvPr/>
        </p:nvPicPr>
        <p:blipFill>
          <a:blip r:embed="rId8"/>
          <a:stretch>
            <a:fillRect/>
          </a:stretch>
        </p:blipFill>
        <p:spPr>
          <a:xfrm>
            <a:off x="1478652" y="256602"/>
            <a:ext cx="9141930" cy="5139826"/>
          </a:xfrm>
          <a:prstGeom prst="rect">
            <a:avLst/>
          </a:prstGeom>
        </p:spPr>
      </p:pic>
    </p:spTree>
    <p:extLst>
      <p:ext uri="{BB962C8B-B14F-4D97-AF65-F5344CB8AC3E}">
        <p14:creationId xmlns:p14="http://schemas.microsoft.com/office/powerpoint/2010/main" val="28043368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7"/>
          <a:stretch>
            <a:fillRect/>
          </a:stretch>
        </p:blipFill>
        <p:spPr>
          <a:xfrm>
            <a:off x="193488" y="36653"/>
            <a:ext cx="1294653" cy="1675433"/>
          </a:xfrm>
          <a:prstGeom prst="rect">
            <a:avLst/>
          </a:prstGeom>
        </p:spPr>
      </p:pic>
      <p:pic>
        <p:nvPicPr>
          <p:cNvPr id="7" name="Resim 6">
            <a:extLst>
              <a:ext uri="{FF2B5EF4-FFF2-40B4-BE49-F238E27FC236}">
                <a16:creationId xmlns:a16="http://schemas.microsoft.com/office/drawing/2014/main" id="{7441E04D-240E-488E-1CEE-A61D2033B3D8}"/>
              </a:ext>
            </a:extLst>
          </p:cNvPr>
          <p:cNvPicPr>
            <a:picLocks noChangeAspect="1"/>
          </p:cNvPicPr>
          <p:nvPr/>
        </p:nvPicPr>
        <p:blipFill rotWithShape="1">
          <a:blip r:embed="rId8"/>
          <a:srcRect l="1586" t="4423" r="12291" b="6976"/>
          <a:stretch/>
        </p:blipFill>
        <p:spPr>
          <a:xfrm>
            <a:off x="1420988" y="700425"/>
            <a:ext cx="9257258" cy="5354581"/>
          </a:xfrm>
          <a:prstGeom prst="rect">
            <a:avLst/>
          </a:prstGeom>
        </p:spPr>
      </p:pic>
    </p:spTree>
    <p:extLst>
      <p:ext uri="{BB962C8B-B14F-4D97-AF65-F5344CB8AC3E}">
        <p14:creationId xmlns:p14="http://schemas.microsoft.com/office/powerpoint/2010/main" val="21780209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sp>
        <p:nvSpPr>
          <p:cNvPr id="14" name="Subtitle 11">
            <a:extLst>
              <a:ext uri="{FF2B5EF4-FFF2-40B4-BE49-F238E27FC236}">
                <a16:creationId xmlns:a16="http://schemas.microsoft.com/office/drawing/2014/main" id="{98F91304-FD49-4D48-8D04-AE4C66A7DA93}"/>
              </a:ext>
            </a:extLst>
          </p:cNvPr>
          <p:cNvSpPr txBox="1">
            <a:spLocks/>
          </p:cNvSpPr>
          <p:nvPr/>
        </p:nvSpPr>
        <p:spPr>
          <a:xfrm>
            <a:off x="1719664" y="2405553"/>
            <a:ext cx="8659906" cy="2312895"/>
          </a:xfrm>
          <a:prstGeom prst="rect">
            <a:avLst/>
          </a:prstGeom>
          <a:solidFill>
            <a:schemeClr val="bg1">
              <a:lumMod val="95000"/>
            </a:schemeClr>
          </a:solidFill>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r>
              <a:rPr lang="tr-TR" sz="2000" dirty="0">
                <a:solidFill>
                  <a:srgbClr val="0070C0"/>
                </a:solidFill>
                <a:latin typeface="Poppins" panose="00000500000000000000" pitchFamily="2" charset="-94"/>
                <a:cs typeface="Poppins" panose="00000500000000000000" pitchFamily="2" charset="-94"/>
              </a:rPr>
              <a:t>The e-learning platform consists of two modules as courses under the main titles of </a:t>
            </a:r>
          </a:p>
          <a:p>
            <a:pPr marL="342900" indent="-342900">
              <a:buFont typeface="Arial" panose="020B0604020202020204" pitchFamily="34" charset="0"/>
              <a:buChar char="•"/>
            </a:pPr>
            <a:r>
              <a:rPr lang="en-US" sz="2000" b="0" i="0" u="none" strike="noStrike" dirty="0">
                <a:solidFill>
                  <a:srgbClr val="0F6FC5"/>
                </a:solidFill>
                <a:effectLst/>
                <a:latin typeface="Poppins" panose="00000500000000000000" pitchFamily="2" charset="-94"/>
                <a:hlinkClick r:id="rId7"/>
              </a:rPr>
              <a:t>Intro to the world of drama and drama-based curricula</a:t>
            </a:r>
            <a:endParaRPr lang="tr-TR" sz="2000" b="0" i="0" u="none" strike="noStrike" dirty="0">
              <a:solidFill>
                <a:srgbClr val="0F6FC5"/>
              </a:solidFill>
              <a:effectLst/>
              <a:latin typeface="Poppins" panose="00000500000000000000" pitchFamily="2" charset="-94"/>
            </a:endParaRPr>
          </a:p>
          <a:p>
            <a:pPr marL="342900" indent="-342900">
              <a:buFont typeface="Arial" panose="020B0604020202020204" pitchFamily="34" charset="0"/>
              <a:buChar char="•"/>
            </a:pPr>
            <a:r>
              <a:rPr lang="tr-TR" sz="2000" b="0" i="0" u="none" strike="noStrike" dirty="0">
                <a:solidFill>
                  <a:srgbClr val="0F6FC5"/>
                </a:solidFill>
                <a:effectLst/>
                <a:latin typeface="Poppins" panose="00000500000000000000" pitchFamily="2" charset="-94"/>
              </a:rPr>
              <a:t>and </a:t>
            </a:r>
            <a:r>
              <a:rPr lang="en-US" sz="2000" b="0" i="0" u="none" strike="noStrike" dirty="0">
                <a:solidFill>
                  <a:srgbClr val="0F6FC5"/>
                </a:solidFill>
                <a:effectLst/>
                <a:latin typeface="Poppins" panose="00000500000000000000" pitchFamily="2" charset="-94"/>
                <a:hlinkClick r:id="rId8"/>
              </a:rPr>
              <a:t>Training module: how to do</a:t>
            </a:r>
            <a:endParaRPr lang="en-US" sz="2000" b="0" i="0" dirty="0">
              <a:solidFill>
                <a:srgbClr val="455A64"/>
              </a:solidFill>
              <a:effectLst/>
              <a:latin typeface="Poppins" panose="00000500000000000000" pitchFamily="2" charset="-94"/>
            </a:endParaRPr>
          </a:p>
          <a:p>
            <a:endParaRPr lang="en-US" b="0" i="0" dirty="0">
              <a:solidFill>
                <a:srgbClr val="455A64"/>
              </a:solidFill>
              <a:effectLst/>
              <a:latin typeface="Poppins" panose="00000500000000000000" pitchFamily="2" charset="-94"/>
            </a:endParaRPr>
          </a:p>
          <a:p>
            <a:r>
              <a:rPr lang="tr-TR" b="1" dirty="0">
                <a:solidFill>
                  <a:schemeClr val="tx2"/>
                </a:solidFill>
              </a:rPr>
              <a:t> </a:t>
            </a:r>
            <a:endParaRPr lang="tr-TR" dirty="0">
              <a:solidFill>
                <a:schemeClr val="tx2"/>
              </a:solidFill>
            </a:endParaRPr>
          </a:p>
        </p:txBody>
      </p:sp>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9"/>
          <a:stretch>
            <a:fillRect/>
          </a:stretch>
        </p:blipFill>
        <p:spPr>
          <a:xfrm>
            <a:off x="193488" y="36653"/>
            <a:ext cx="1294653" cy="1675433"/>
          </a:xfrm>
          <a:prstGeom prst="rect">
            <a:avLst/>
          </a:prstGeom>
        </p:spPr>
      </p:pic>
    </p:spTree>
    <p:extLst>
      <p:ext uri="{BB962C8B-B14F-4D97-AF65-F5344CB8AC3E}">
        <p14:creationId xmlns:p14="http://schemas.microsoft.com/office/powerpoint/2010/main" val="7281218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sp>
        <p:nvSpPr>
          <p:cNvPr id="6" name="Subtitle 11">
            <a:extLst>
              <a:ext uri="{FF2B5EF4-FFF2-40B4-BE49-F238E27FC236}">
                <a16:creationId xmlns:a16="http://schemas.microsoft.com/office/drawing/2014/main" id="{F6B82BA1-52AA-1D09-E779-CE3D6237516F}"/>
              </a:ext>
            </a:extLst>
          </p:cNvPr>
          <p:cNvSpPr txBox="1">
            <a:spLocks/>
          </p:cNvSpPr>
          <p:nvPr/>
        </p:nvSpPr>
        <p:spPr>
          <a:xfrm>
            <a:off x="1488141" y="2112948"/>
            <a:ext cx="8723099" cy="2606142"/>
          </a:xfrm>
          <a:prstGeom prst="rect">
            <a:avLst/>
          </a:prstGeom>
          <a:solidFill>
            <a:schemeClr val="bg1">
              <a:lumMod val="95000"/>
            </a:schemeClr>
          </a:solidFill>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000" b="1" dirty="0">
                <a:solidFill>
                  <a:srgbClr val="0070C0"/>
                </a:solidFill>
                <a:latin typeface="Poppins" panose="00000500000000000000" pitchFamily="2" charset="-94"/>
                <a:cs typeface="Poppins" panose="00000500000000000000" pitchFamily="2" charset="-94"/>
              </a:rPr>
              <a:t>GENERAL INFORMATION ABOUT EACH MODULE </a:t>
            </a:r>
          </a:p>
          <a:p>
            <a:pPr algn="ctr"/>
            <a:endParaRPr lang="tr-TR" sz="2000" b="1" dirty="0">
              <a:solidFill>
                <a:srgbClr val="0070C0"/>
              </a:solidFill>
              <a:latin typeface="Poppins" panose="00000500000000000000" pitchFamily="2" charset="-94"/>
              <a:cs typeface="Poppins" panose="00000500000000000000" pitchFamily="2" charset="-94"/>
            </a:endParaRPr>
          </a:p>
          <a:p>
            <a:pPr algn="ctr"/>
            <a:r>
              <a:rPr lang="tr-TR" sz="2000" b="1" dirty="0">
                <a:solidFill>
                  <a:srgbClr val="0070C0"/>
                </a:solidFill>
                <a:latin typeface="Poppins" panose="00000500000000000000" pitchFamily="2" charset="-94"/>
                <a:cs typeface="Poppins" panose="00000500000000000000" pitchFamily="2" charset="-94"/>
              </a:rPr>
              <a:t>MODULE 1: </a:t>
            </a:r>
            <a:r>
              <a:rPr lang="en-US" sz="2000" b="1" dirty="0">
                <a:solidFill>
                  <a:srgbClr val="0070C0"/>
                </a:solidFill>
                <a:latin typeface="Poppins" panose="00000500000000000000" pitchFamily="2" charset="-94"/>
                <a:cs typeface="Poppins" panose="00000500000000000000" pitchFamily="2" charset="-94"/>
              </a:rPr>
              <a:t>Intro to the world of drama and drama-based curricula</a:t>
            </a:r>
          </a:p>
          <a:p>
            <a:pPr marL="342900" indent="-342900" algn="just">
              <a:buFont typeface="Arial" panose="020B0604020202020204" pitchFamily="34" charset="0"/>
              <a:buChar char="•"/>
            </a:pPr>
            <a:r>
              <a:rPr lang="en-US" sz="2000" dirty="0">
                <a:solidFill>
                  <a:srgbClr val="0070C0"/>
                </a:solidFill>
                <a:latin typeface="Poppins" panose="00000500000000000000" pitchFamily="2" charset="-94"/>
                <a:cs typeface="Poppins" panose="00000500000000000000" pitchFamily="2" charset="-94"/>
              </a:rPr>
              <a:t>This course is intended to provide information about drama methods to improve speaking skills of ELT teachers in both elementary and secondary level schools. </a:t>
            </a:r>
          </a:p>
          <a:p>
            <a:pPr marL="342900" indent="-342900" algn="just">
              <a:buFont typeface="Arial" panose="020B0604020202020204" pitchFamily="34" charset="0"/>
              <a:buChar char="•"/>
            </a:pPr>
            <a:endParaRPr lang="en-US" sz="2000" b="1" dirty="0">
              <a:solidFill>
                <a:srgbClr val="0070C0"/>
              </a:solidFill>
              <a:latin typeface="Poppins" panose="00000500000000000000" pitchFamily="2" charset="-94"/>
              <a:cs typeface="Poppins" panose="00000500000000000000" pitchFamily="2" charset="-94"/>
            </a:endParaRPr>
          </a:p>
        </p:txBody>
      </p:sp>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7"/>
          <a:stretch>
            <a:fillRect/>
          </a:stretch>
        </p:blipFill>
        <p:spPr>
          <a:xfrm>
            <a:off x="193488" y="36653"/>
            <a:ext cx="1294653" cy="1675433"/>
          </a:xfrm>
          <a:prstGeom prst="rect">
            <a:avLst/>
          </a:prstGeom>
        </p:spPr>
      </p:pic>
    </p:spTree>
    <p:extLst>
      <p:ext uri="{BB962C8B-B14F-4D97-AF65-F5344CB8AC3E}">
        <p14:creationId xmlns:p14="http://schemas.microsoft.com/office/powerpoint/2010/main" val="27321353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sp>
        <p:nvSpPr>
          <p:cNvPr id="6" name="Subtitle 11">
            <a:extLst>
              <a:ext uri="{FF2B5EF4-FFF2-40B4-BE49-F238E27FC236}">
                <a16:creationId xmlns:a16="http://schemas.microsoft.com/office/drawing/2014/main" id="{F6B82BA1-52AA-1D09-E779-CE3D6237516F}"/>
              </a:ext>
            </a:extLst>
          </p:cNvPr>
          <p:cNvSpPr txBox="1">
            <a:spLocks/>
          </p:cNvSpPr>
          <p:nvPr/>
        </p:nvSpPr>
        <p:spPr>
          <a:xfrm>
            <a:off x="1488141" y="2112948"/>
            <a:ext cx="8723099" cy="3547814"/>
          </a:xfrm>
          <a:prstGeom prst="rect">
            <a:avLst/>
          </a:prstGeom>
          <a:solidFill>
            <a:schemeClr val="bg1">
              <a:lumMod val="95000"/>
            </a:schemeClr>
          </a:solidFill>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en-US" sz="2000" b="1" dirty="0">
                <a:solidFill>
                  <a:srgbClr val="0070C0"/>
                </a:solidFill>
                <a:latin typeface="Poppins" panose="00000500000000000000" pitchFamily="2" charset="-94"/>
                <a:cs typeface="Poppins" panose="00000500000000000000" pitchFamily="2" charset="-94"/>
              </a:rPr>
              <a:t>Acquirements at the end of the course:</a:t>
            </a:r>
            <a:endParaRPr lang="tr-TR" sz="2000" b="1" dirty="0">
              <a:solidFill>
                <a:srgbClr val="0070C0"/>
              </a:solidFill>
              <a:latin typeface="Poppins" panose="00000500000000000000" pitchFamily="2" charset="-94"/>
              <a:cs typeface="Poppins" panose="00000500000000000000" pitchFamily="2" charset="-94"/>
            </a:endParaRPr>
          </a:p>
          <a:p>
            <a:pPr marL="285750" indent="-285750" algn="just" rtl="0">
              <a:buFont typeface="Arial" panose="020B0604020202020204" pitchFamily="34" charset="0"/>
              <a:buChar char="•"/>
            </a:pPr>
            <a:r>
              <a:rPr lang="en-US" sz="1600" b="0" i="0" dirty="0">
                <a:solidFill>
                  <a:schemeClr val="bg1">
                    <a:lumMod val="65000"/>
                  </a:schemeClr>
                </a:solidFill>
                <a:effectLst/>
                <a:latin typeface="Poppins" panose="00000500000000000000" pitchFamily="2" charset="-94"/>
              </a:rPr>
              <a:t>At the end of the course the teachers will gain in-dept knowledge of drama-based speaking activities, improve their pedagogical skills, develop their language and cultural understanding as well as make their teaching more fun. </a:t>
            </a:r>
          </a:p>
          <a:p>
            <a:pPr marL="285750" indent="-285750" algn="just" rtl="0">
              <a:buFont typeface="Arial" panose="020B0604020202020204" pitchFamily="34" charset="0"/>
              <a:buChar char="•"/>
            </a:pPr>
            <a:r>
              <a:rPr lang="en-US" sz="1600" b="0" i="0" dirty="0">
                <a:solidFill>
                  <a:schemeClr val="bg1">
                    <a:lumMod val="65000"/>
                  </a:schemeClr>
                </a:solidFill>
                <a:effectLst/>
                <a:latin typeface="Poppins" panose="00000500000000000000" pitchFamily="2" charset="-94"/>
              </a:rPr>
              <a:t>a deeper understanding of drama and its benefits in the classroom </a:t>
            </a:r>
          </a:p>
          <a:p>
            <a:pPr marL="285750" indent="-285750" algn="just" rtl="0">
              <a:buFont typeface="Arial" panose="020B0604020202020204" pitchFamily="34" charset="0"/>
              <a:buChar char="•"/>
            </a:pPr>
            <a:r>
              <a:rPr lang="en-US" sz="1600" b="0" i="0" dirty="0">
                <a:solidFill>
                  <a:schemeClr val="bg1">
                    <a:lumMod val="65000"/>
                  </a:schemeClr>
                </a:solidFill>
                <a:effectLst/>
                <a:latin typeface="Poppins" panose="00000500000000000000" pitchFamily="2" charset="-94"/>
              </a:rPr>
              <a:t>understand the skills about how to use unique drama-based speaking assessment rubric </a:t>
            </a:r>
          </a:p>
          <a:p>
            <a:pPr marL="285750" indent="-285750" algn="just" rtl="0">
              <a:buFont typeface="Arial" panose="020B0604020202020204" pitchFamily="34" charset="0"/>
              <a:buChar char="•"/>
            </a:pPr>
            <a:r>
              <a:rPr lang="en-US" sz="1600" b="0" i="0" dirty="0">
                <a:solidFill>
                  <a:schemeClr val="bg1">
                    <a:lumMod val="65000"/>
                  </a:schemeClr>
                </a:solidFill>
                <a:effectLst/>
                <a:latin typeface="Poppins" panose="00000500000000000000" pitchFamily="2" charset="-94"/>
              </a:rPr>
              <a:t>knowledge regarding how to use e-learning platform</a:t>
            </a:r>
            <a:endParaRPr lang="tr-TR" sz="1600" b="0" i="0" dirty="0">
              <a:solidFill>
                <a:schemeClr val="bg1">
                  <a:lumMod val="65000"/>
                </a:schemeClr>
              </a:solidFill>
              <a:effectLst/>
              <a:latin typeface="Poppins" panose="00000500000000000000" pitchFamily="2" charset="-94"/>
            </a:endParaRPr>
          </a:p>
          <a:p>
            <a:pPr marL="285750" indent="-285750" algn="just" rtl="0">
              <a:buFont typeface="Arial" panose="020B0604020202020204" pitchFamily="34" charset="0"/>
              <a:buChar char="•"/>
            </a:pPr>
            <a:r>
              <a:rPr lang="en-US" sz="1600" b="0" i="0" dirty="0">
                <a:solidFill>
                  <a:schemeClr val="bg1">
                    <a:lumMod val="65000"/>
                  </a:schemeClr>
                </a:solidFill>
                <a:effectLst/>
                <a:latin typeface="Poppins" panose="00000500000000000000" pitchFamily="2" charset="-94"/>
              </a:rPr>
              <a:t>quip teachers with drama skills to integrate them into improving the speaking skills of their students via using drama-based speaking curriculum, learning activities, training materials including an authentic rubric.  </a:t>
            </a:r>
            <a:endParaRPr lang="en-US" sz="2000" b="1" dirty="0">
              <a:solidFill>
                <a:schemeClr val="bg1">
                  <a:lumMod val="65000"/>
                </a:schemeClr>
              </a:solidFill>
              <a:latin typeface="Poppins" panose="00000500000000000000" pitchFamily="2" charset="-94"/>
              <a:cs typeface="Poppins" panose="00000500000000000000" pitchFamily="2" charset="-94"/>
            </a:endParaRPr>
          </a:p>
        </p:txBody>
      </p:sp>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7"/>
          <a:stretch>
            <a:fillRect/>
          </a:stretch>
        </p:blipFill>
        <p:spPr>
          <a:xfrm>
            <a:off x="193488" y="36653"/>
            <a:ext cx="1294653" cy="1675433"/>
          </a:xfrm>
          <a:prstGeom prst="rect">
            <a:avLst/>
          </a:prstGeom>
        </p:spPr>
      </p:pic>
    </p:spTree>
    <p:extLst>
      <p:ext uri="{BB962C8B-B14F-4D97-AF65-F5344CB8AC3E}">
        <p14:creationId xmlns:p14="http://schemas.microsoft.com/office/powerpoint/2010/main" val="12008601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sp>
        <p:nvSpPr>
          <p:cNvPr id="6" name="Subtitle 11">
            <a:extLst>
              <a:ext uri="{FF2B5EF4-FFF2-40B4-BE49-F238E27FC236}">
                <a16:creationId xmlns:a16="http://schemas.microsoft.com/office/drawing/2014/main" id="{F6B82BA1-52AA-1D09-E779-CE3D6237516F}"/>
              </a:ext>
            </a:extLst>
          </p:cNvPr>
          <p:cNvSpPr txBox="1">
            <a:spLocks/>
          </p:cNvSpPr>
          <p:nvPr/>
        </p:nvSpPr>
        <p:spPr>
          <a:xfrm>
            <a:off x="1488141" y="2112948"/>
            <a:ext cx="8723099" cy="3547814"/>
          </a:xfrm>
          <a:prstGeom prst="rect">
            <a:avLst/>
          </a:prstGeom>
          <a:solidFill>
            <a:schemeClr val="bg1">
              <a:lumMod val="95000"/>
            </a:schemeClr>
          </a:solidFill>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en-US" sz="2000" b="1" dirty="0">
                <a:solidFill>
                  <a:srgbClr val="0070C0"/>
                </a:solidFill>
                <a:latin typeface="Poppins" panose="00000500000000000000" pitchFamily="2" charset="-94"/>
                <a:cs typeface="Poppins" panose="00000500000000000000" pitchFamily="2" charset="-94"/>
              </a:rPr>
              <a:t>Acquirements at the end of the course:</a:t>
            </a:r>
            <a:endParaRPr lang="tr-TR" sz="2000" b="1" dirty="0">
              <a:solidFill>
                <a:srgbClr val="0070C0"/>
              </a:solidFill>
              <a:latin typeface="Poppins" panose="00000500000000000000" pitchFamily="2" charset="-94"/>
              <a:cs typeface="Poppins" panose="00000500000000000000" pitchFamily="2" charset="-94"/>
            </a:endParaRPr>
          </a:p>
          <a:p>
            <a:pPr marL="285750" indent="-285750" algn="just" rtl="0">
              <a:buFont typeface="Arial" panose="020B0604020202020204" pitchFamily="34" charset="0"/>
              <a:buChar char="•"/>
            </a:pPr>
            <a:r>
              <a:rPr lang="en-US" sz="1600" b="0" i="0" dirty="0">
                <a:solidFill>
                  <a:schemeClr val="bg1">
                    <a:lumMod val="65000"/>
                  </a:schemeClr>
                </a:solidFill>
                <a:effectLst/>
                <a:latin typeface="Poppins" panose="00000500000000000000" pitchFamily="2" charset="-94"/>
              </a:rPr>
              <a:t>develop both teachers and students' identity, imagination and creative via applying drama-based activities and make them always different, new and innovative</a:t>
            </a:r>
          </a:p>
          <a:p>
            <a:pPr marL="285750" indent="-285750" algn="just" rtl="0">
              <a:buFont typeface="Arial" panose="020B0604020202020204" pitchFamily="34" charset="0"/>
              <a:buChar char="•"/>
            </a:pPr>
            <a:r>
              <a:rPr lang="en-US" sz="1600" b="0" i="0" dirty="0">
                <a:solidFill>
                  <a:schemeClr val="bg1">
                    <a:lumMod val="65000"/>
                  </a:schemeClr>
                </a:solidFill>
                <a:effectLst/>
                <a:latin typeface="Poppins" panose="00000500000000000000" pitchFamily="2" charset="-94"/>
              </a:rPr>
              <a:t>gain knowledge, skills on the theoretical framework of drama education and tools in the form of drama techniques, methods that teachers, professors could use in their educational work</a:t>
            </a:r>
          </a:p>
          <a:p>
            <a:pPr marL="285750" indent="-285750" algn="just" rtl="0">
              <a:buFont typeface="Arial" panose="020B0604020202020204" pitchFamily="34" charset="0"/>
              <a:buChar char="•"/>
            </a:pPr>
            <a:r>
              <a:rPr lang="en-US" sz="1600" b="0" i="0" dirty="0">
                <a:solidFill>
                  <a:schemeClr val="bg1">
                    <a:lumMod val="65000"/>
                  </a:schemeClr>
                </a:solidFill>
                <a:effectLst/>
                <a:latin typeface="Poppins" panose="00000500000000000000" pitchFamily="2" charset="-94"/>
              </a:rPr>
              <a:t>Teachers will be able to create their own drama-based speaking learning activities</a:t>
            </a:r>
          </a:p>
          <a:p>
            <a:pPr marL="285750" indent="-285750" algn="just" rtl="0">
              <a:buFont typeface="Arial" panose="020B0604020202020204" pitchFamily="34" charset="0"/>
              <a:buChar char="•"/>
            </a:pPr>
            <a:r>
              <a:rPr lang="en-US" sz="1600" b="0" i="0" dirty="0">
                <a:solidFill>
                  <a:schemeClr val="bg1">
                    <a:lumMod val="65000"/>
                  </a:schemeClr>
                </a:solidFill>
                <a:effectLst/>
                <a:latin typeface="Poppins" panose="00000500000000000000" pitchFamily="2" charset="-94"/>
              </a:rPr>
              <a:t>Teachers will be equipped with the skills to support teaching by using types of drama (i.e., miming, short play, role-plays improvisation, script).</a:t>
            </a:r>
            <a:endParaRPr lang="en-US" sz="2000" b="1" dirty="0">
              <a:solidFill>
                <a:schemeClr val="bg1">
                  <a:lumMod val="65000"/>
                </a:schemeClr>
              </a:solidFill>
              <a:latin typeface="Poppins" panose="00000500000000000000" pitchFamily="2" charset="-94"/>
              <a:cs typeface="Poppins" panose="00000500000000000000" pitchFamily="2" charset="-94"/>
            </a:endParaRPr>
          </a:p>
        </p:txBody>
      </p:sp>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7"/>
          <a:stretch>
            <a:fillRect/>
          </a:stretch>
        </p:blipFill>
        <p:spPr>
          <a:xfrm>
            <a:off x="193488" y="36653"/>
            <a:ext cx="1294653" cy="1675433"/>
          </a:xfrm>
          <a:prstGeom prst="rect">
            <a:avLst/>
          </a:prstGeom>
        </p:spPr>
      </p:pic>
    </p:spTree>
    <p:extLst>
      <p:ext uri="{BB962C8B-B14F-4D97-AF65-F5344CB8AC3E}">
        <p14:creationId xmlns:p14="http://schemas.microsoft.com/office/powerpoint/2010/main" val="35066564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sp>
        <p:nvSpPr>
          <p:cNvPr id="14" name="Subtitle 11">
            <a:extLst>
              <a:ext uri="{FF2B5EF4-FFF2-40B4-BE49-F238E27FC236}">
                <a16:creationId xmlns:a16="http://schemas.microsoft.com/office/drawing/2014/main" id="{98F91304-FD49-4D48-8D04-AE4C66A7DA93}"/>
              </a:ext>
            </a:extLst>
          </p:cNvPr>
          <p:cNvSpPr txBox="1">
            <a:spLocks/>
          </p:cNvSpPr>
          <p:nvPr/>
        </p:nvSpPr>
        <p:spPr>
          <a:xfrm>
            <a:off x="2330021" y="1603515"/>
            <a:ext cx="7531958" cy="3650970"/>
          </a:xfrm>
          <a:prstGeom prst="rect">
            <a:avLst/>
          </a:prstGeom>
          <a:solidFill>
            <a:schemeClr val="bg1">
              <a:lumMod val="95000"/>
            </a:schemeClr>
          </a:solidFill>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marL="342900" indent="-342900">
              <a:buFont typeface="Arial" panose="020B0604020202020204" pitchFamily="34" charset="0"/>
              <a:buChar char="•"/>
            </a:pPr>
            <a:endParaRPr lang="tr-TR" dirty="0">
              <a:solidFill>
                <a:schemeClr val="tx2"/>
              </a:solidFill>
            </a:endParaRPr>
          </a:p>
          <a:p>
            <a:pPr marL="342900" indent="-342900" algn="just">
              <a:buFont typeface="Arial" panose="020B0604020202020204" pitchFamily="34" charset="0"/>
              <a:buChar char="•"/>
            </a:pPr>
            <a:r>
              <a:rPr lang="en-US" dirty="0">
                <a:solidFill>
                  <a:schemeClr val="tx2"/>
                </a:solidFill>
              </a:rPr>
              <a:t>ACT – Act Communicate &amp; Transcend is a project that is in complete harmony with the European Council’s recommendation on a comprehensive approach to teaching and learning of languages issued in 2018 which states that «multilingual competence is at the heart of the vision of a European Education Area.» It answers Erasmus+ call to support art, cultural and education sectors in addressing challenges caused by COVID-19. </a:t>
            </a:r>
          </a:p>
        </p:txBody>
      </p:sp>
    </p:spTree>
    <p:extLst>
      <p:ext uri="{BB962C8B-B14F-4D97-AF65-F5344CB8AC3E}">
        <p14:creationId xmlns:p14="http://schemas.microsoft.com/office/powerpoint/2010/main" val="963615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sp>
        <p:nvSpPr>
          <p:cNvPr id="6" name="Subtitle 11">
            <a:extLst>
              <a:ext uri="{FF2B5EF4-FFF2-40B4-BE49-F238E27FC236}">
                <a16:creationId xmlns:a16="http://schemas.microsoft.com/office/drawing/2014/main" id="{F6B82BA1-52AA-1D09-E779-CE3D6237516F}"/>
              </a:ext>
            </a:extLst>
          </p:cNvPr>
          <p:cNvSpPr txBox="1">
            <a:spLocks/>
          </p:cNvSpPr>
          <p:nvPr/>
        </p:nvSpPr>
        <p:spPr>
          <a:xfrm>
            <a:off x="1488141" y="2112948"/>
            <a:ext cx="8723099" cy="3547814"/>
          </a:xfrm>
          <a:prstGeom prst="rect">
            <a:avLst/>
          </a:prstGeom>
          <a:solidFill>
            <a:schemeClr val="bg1">
              <a:lumMod val="95000"/>
            </a:schemeClr>
          </a:solidFill>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en-US" sz="2000" b="1" dirty="0">
                <a:solidFill>
                  <a:srgbClr val="0070C0"/>
                </a:solidFill>
                <a:latin typeface="Poppins" panose="00000500000000000000" pitchFamily="2" charset="-94"/>
                <a:cs typeface="Poppins" panose="00000500000000000000" pitchFamily="2" charset="-94"/>
              </a:rPr>
              <a:t>Acquirements at the end of the course:</a:t>
            </a:r>
            <a:endParaRPr lang="tr-TR" sz="2000" b="1" dirty="0">
              <a:solidFill>
                <a:srgbClr val="0070C0"/>
              </a:solidFill>
              <a:latin typeface="Poppins" panose="00000500000000000000" pitchFamily="2" charset="-94"/>
              <a:cs typeface="Poppins" panose="00000500000000000000" pitchFamily="2" charset="-94"/>
            </a:endParaRPr>
          </a:p>
          <a:p>
            <a:pPr marL="285750" indent="-285750" algn="just" rtl="0">
              <a:buFont typeface="Arial" panose="020B0604020202020204" pitchFamily="34" charset="0"/>
              <a:buChar char="•"/>
            </a:pPr>
            <a:r>
              <a:rPr lang="en-US" sz="1600" b="0" i="0" dirty="0">
                <a:solidFill>
                  <a:schemeClr val="bg1">
                    <a:lumMod val="65000"/>
                  </a:schemeClr>
                </a:solidFill>
                <a:effectLst/>
                <a:latin typeface="Poppins" panose="00000500000000000000" pitchFamily="2" charset="-94"/>
              </a:rPr>
              <a:t>Teaches will gain skills to develop their students' speaking skills and decrease their anxiety levels, increase their self-confidence and enjoyment by utilizing drama-based speaking activities</a:t>
            </a:r>
          </a:p>
          <a:p>
            <a:pPr marL="285750" indent="-285750" algn="just" rtl="0">
              <a:buFont typeface="Arial" panose="020B0604020202020204" pitchFamily="34" charset="0"/>
              <a:buChar char="•"/>
            </a:pPr>
            <a:r>
              <a:rPr lang="en-US" sz="1600" b="0" i="0" dirty="0">
                <a:solidFill>
                  <a:schemeClr val="bg1">
                    <a:lumMod val="65000"/>
                  </a:schemeClr>
                </a:solidFill>
                <a:effectLst/>
                <a:latin typeface="Poppins" panose="00000500000000000000" pitchFamily="2" charset="-94"/>
              </a:rPr>
              <a:t>Teachers will have an understanding of gaining innovative skills to improve speaking skills in teaching English as a foreign language and intercultural skills, EU citizenship and values. </a:t>
            </a:r>
            <a:endParaRPr lang="en-US" sz="2000" b="1" dirty="0">
              <a:solidFill>
                <a:schemeClr val="bg1">
                  <a:lumMod val="65000"/>
                </a:schemeClr>
              </a:solidFill>
              <a:latin typeface="Poppins" panose="00000500000000000000" pitchFamily="2" charset="-94"/>
              <a:cs typeface="Poppins" panose="00000500000000000000" pitchFamily="2" charset="-94"/>
            </a:endParaRPr>
          </a:p>
        </p:txBody>
      </p:sp>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7"/>
          <a:stretch>
            <a:fillRect/>
          </a:stretch>
        </p:blipFill>
        <p:spPr>
          <a:xfrm>
            <a:off x="193488" y="36653"/>
            <a:ext cx="1294653" cy="1675433"/>
          </a:xfrm>
          <a:prstGeom prst="rect">
            <a:avLst/>
          </a:prstGeom>
        </p:spPr>
      </p:pic>
    </p:spTree>
    <p:extLst>
      <p:ext uri="{BB962C8B-B14F-4D97-AF65-F5344CB8AC3E}">
        <p14:creationId xmlns:p14="http://schemas.microsoft.com/office/powerpoint/2010/main" val="21021347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sp>
        <p:nvSpPr>
          <p:cNvPr id="6" name="Subtitle 11">
            <a:extLst>
              <a:ext uri="{FF2B5EF4-FFF2-40B4-BE49-F238E27FC236}">
                <a16:creationId xmlns:a16="http://schemas.microsoft.com/office/drawing/2014/main" id="{F6B82BA1-52AA-1D09-E779-CE3D6237516F}"/>
              </a:ext>
            </a:extLst>
          </p:cNvPr>
          <p:cNvSpPr txBox="1">
            <a:spLocks/>
          </p:cNvSpPr>
          <p:nvPr/>
        </p:nvSpPr>
        <p:spPr>
          <a:xfrm>
            <a:off x="1488141" y="2112948"/>
            <a:ext cx="8723099" cy="2606142"/>
          </a:xfrm>
          <a:prstGeom prst="rect">
            <a:avLst/>
          </a:prstGeom>
          <a:solidFill>
            <a:schemeClr val="bg1">
              <a:lumMod val="95000"/>
            </a:schemeClr>
          </a:solidFill>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000" b="1" dirty="0">
                <a:solidFill>
                  <a:srgbClr val="0070C0"/>
                </a:solidFill>
                <a:latin typeface="Poppins" panose="00000500000000000000" pitchFamily="2" charset="-94"/>
                <a:cs typeface="Poppins" panose="00000500000000000000" pitchFamily="2" charset="-94"/>
              </a:rPr>
              <a:t>GENERAL INFORMATION ABOUT EACH MODULE </a:t>
            </a:r>
          </a:p>
          <a:p>
            <a:pPr algn="ctr"/>
            <a:endParaRPr lang="tr-TR" sz="2000" b="1" dirty="0">
              <a:solidFill>
                <a:srgbClr val="0070C0"/>
              </a:solidFill>
              <a:latin typeface="Poppins" panose="00000500000000000000" pitchFamily="2" charset="-94"/>
              <a:cs typeface="Poppins" panose="00000500000000000000" pitchFamily="2" charset="-94"/>
            </a:endParaRPr>
          </a:p>
          <a:p>
            <a:pPr algn="ctr"/>
            <a:r>
              <a:rPr lang="tr-TR" sz="2000" b="1" dirty="0">
                <a:solidFill>
                  <a:srgbClr val="0070C0"/>
                </a:solidFill>
                <a:latin typeface="Poppins" panose="00000500000000000000" pitchFamily="2" charset="-94"/>
                <a:cs typeface="Poppins" panose="00000500000000000000" pitchFamily="2" charset="-94"/>
              </a:rPr>
              <a:t>MODULE 2: </a:t>
            </a:r>
            <a:r>
              <a:rPr lang="en-US" sz="2000" b="1" dirty="0">
                <a:solidFill>
                  <a:srgbClr val="0070C0"/>
                </a:solidFill>
                <a:latin typeface="Poppins" panose="00000500000000000000" pitchFamily="2" charset="-94"/>
                <a:cs typeface="Poppins" panose="00000500000000000000" pitchFamily="2" charset="-94"/>
              </a:rPr>
              <a:t>Training module: how to do</a:t>
            </a:r>
            <a:endParaRPr lang="tr-TR" sz="2000" b="1" dirty="0">
              <a:solidFill>
                <a:srgbClr val="0070C0"/>
              </a:solidFill>
              <a:latin typeface="Poppins" panose="00000500000000000000" pitchFamily="2" charset="-94"/>
              <a:cs typeface="Poppins" panose="00000500000000000000" pitchFamily="2" charset="-94"/>
            </a:endParaRPr>
          </a:p>
          <a:p>
            <a:pPr algn="ctr"/>
            <a:r>
              <a:rPr lang="en-US" sz="2000" dirty="0">
                <a:solidFill>
                  <a:srgbClr val="0070C0"/>
                </a:solidFill>
                <a:latin typeface="Poppins" panose="00000500000000000000" pitchFamily="2" charset="-94"/>
                <a:cs typeface="Poppins" panose="00000500000000000000" pitchFamily="2" charset="-94"/>
              </a:rPr>
              <a:t>This course is intended to train the English language teachers in primary and secondary schools about how to design, implement, assess and use drama-based speaking activities. </a:t>
            </a:r>
            <a:endParaRPr lang="en-US" sz="2000" b="1" dirty="0">
              <a:solidFill>
                <a:srgbClr val="0070C0"/>
              </a:solidFill>
              <a:latin typeface="Poppins" panose="00000500000000000000" pitchFamily="2" charset="-94"/>
              <a:cs typeface="Poppins" panose="00000500000000000000" pitchFamily="2" charset="-94"/>
            </a:endParaRPr>
          </a:p>
        </p:txBody>
      </p:sp>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7"/>
          <a:stretch>
            <a:fillRect/>
          </a:stretch>
        </p:blipFill>
        <p:spPr>
          <a:xfrm>
            <a:off x="193488" y="36653"/>
            <a:ext cx="1294653" cy="1675433"/>
          </a:xfrm>
          <a:prstGeom prst="rect">
            <a:avLst/>
          </a:prstGeom>
        </p:spPr>
      </p:pic>
    </p:spTree>
    <p:extLst>
      <p:ext uri="{BB962C8B-B14F-4D97-AF65-F5344CB8AC3E}">
        <p14:creationId xmlns:p14="http://schemas.microsoft.com/office/powerpoint/2010/main" val="42711989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sp>
        <p:nvSpPr>
          <p:cNvPr id="6" name="Subtitle 11">
            <a:extLst>
              <a:ext uri="{FF2B5EF4-FFF2-40B4-BE49-F238E27FC236}">
                <a16:creationId xmlns:a16="http://schemas.microsoft.com/office/drawing/2014/main" id="{F6B82BA1-52AA-1D09-E779-CE3D6237516F}"/>
              </a:ext>
            </a:extLst>
          </p:cNvPr>
          <p:cNvSpPr txBox="1">
            <a:spLocks/>
          </p:cNvSpPr>
          <p:nvPr/>
        </p:nvSpPr>
        <p:spPr>
          <a:xfrm>
            <a:off x="1488141" y="2112948"/>
            <a:ext cx="8723099" cy="3547814"/>
          </a:xfrm>
          <a:prstGeom prst="rect">
            <a:avLst/>
          </a:prstGeom>
          <a:solidFill>
            <a:schemeClr val="bg1">
              <a:lumMod val="95000"/>
            </a:schemeClr>
          </a:solidFill>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en-US" sz="2000" b="1" dirty="0">
                <a:solidFill>
                  <a:srgbClr val="0070C0"/>
                </a:solidFill>
                <a:latin typeface="Poppins" panose="00000500000000000000" pitchFamily="2" charset="-94"/>
                <a:cs typeface="Poppins" panose="00000500000000000000" pitchFamily="2" charset="-94"/>
              </a:rPr>
              <a:t>Acquirements at the end of the course:</a:t>
            </a:r>
            <a:endParaRPr lang="tr-TR" sz="2000" b="1" dirty="0">
              <a:solidFill>
                <a:srgbClr val="0070C0"/>
              </a:solidFill>
              <a:latin typeface="Poppins" panose="00000500000000000000" pitchFamily="2" charset="-94"/>
              <a:cs typeface="Poppins" panose="00000500000000000000" pitchFamily="2" charset="-94"/>
            </a:endParaRPr>
          </a:p>
          <a:p>
            <a:pPr marL="285750" indent="-285750" algn="just" rtl="0">
              <a:buFont typeface="Arial" panose="020B0604020202020204" pitchFamily="34" charset="0"/>
              <a:buChar char="•"/>
            </a:pPr>
            <a:r>
              <a:rPr lang="en-US" sz="1600" b="0" i="0" dirty="0">
                <a:solidFill>
                  <a:schemeClr val="bg1">
                    <a:lumMod val="65000"/>
                  </a:schemeClr>
                </a:solidFill>
                <a:effectLst/>
                <a:latin typeface="Poppins" panose="00000500000000000000" pitchFamily="2" charset="-94"/>
              </a:rPr>
              <a:t>By being able to create drama-based speaking activities ELT teachers will be able to use them in their classes and contribute more efficiently to the development of their students' speaking skills. </a:t>
            </a:r>
          </a:p>
          <a:p>
            <a:pPr marL="285750" indent="-285750" algn="just" rtl="0">
              <a:buFont typeface="Arial" panose="020B0604020202020204" pitchFamily="34" charset="0"/>
              <a:buChar char="•"/>
            </a:pPr>
            <a:r>
              <a:rPr lang="en-US" sz="1600" b="0" i="0" dirty="0">
                <a:solidFill>
                  <a:schemeClr val="bg1">
                    <a:lumMod val="65000"/>
                  </a:schemeClr>
                </a:solidFill>
                <a:effectLst/>
                <a:latin typeface="Poppins" panose="00000500000000000000" pitchFamily="2" charset="-94"/>
              </a:rPr>
              <a:t>Teacher will gain skills, knowledge about how to create an innovative curricula including drama-based speaking activities and will enrich their professional skills in developing speaking skills of their students</a:t>
            </a:r>
          </a:p>
          <a:p>
            <a:pPr marL="285750" indent="-285750" algn="just" rtl="0">
              <a:buFont typeface="Arial" panose="020B0604020202020204" pitchFamily="34" charset="0"/>
              <a:buChar char="•"/>
            </a:pPr>
            <a:r>
              <a:rPr lang="en-US" sz="1600" b="0" i="0" dirty="0">
                <a:solidFill>
                  <a:schemeClr val="bg1">
                    <a:lumMod val="65000"/>
                  </a:schemeClr>
                </a:solidFill>
                <a:effectLst/>
                <a:latin typeface="Poppins" panose="00000500000000000000" pitchFamily="2" charset="-94"/>
              </a:rPr>
              <a:t>Teachers will be fully aware of the benefits of drama-based activities</a:t>
            </a:r>
          </a:p>
          <a:p>
            <a:pPr marL="285750" indent="-285750" algn="just" rtl="0">
              <a:buFont typeface="Arial" panose="020B0604020202020204" pitchFamily="34" charset="0"/>
              <a:buChar char="•"/>
            </a:pPr>
            <a:r>
              <a:rPr lang="en-US" sz="1600" b="0" i="0" dirty="0">
                <a:solidFill>
                  <a:schemeClr val="bg1">
                    <a:lumMod val="65000"/>
                  </a:schemeClr>
                </a:solidFill>
                <a:effectLst/>
                <a:latin typeface="Poppins" panose="00000500000000000000" pitchFamily="2" charset="-94"/>
              </a:rPr>
              <a:t>Teachers will be able to assess and gain insights about their learners' knowledge, attitudes, and </a:t>
            </a:r>
            <a:r>
              <a:rPr lang="en-US" sz="1600" b="0" i="0" dirty="0" err="1">
                <a:solidFill>
                  <a:schemeClr val="bg1">
                    <a:lumMod val="65000"/>
                  </a:schemeClr>
                </a:solidFill>
                <a:effectLst/>
                <a:latin typeface="Poppins" panose="00000500000000000000" pitchFamily="2" charset="-94"/>
              </a:rPr>
              <a:t>behaviour</a:t>
            </a:r>
            <a:r>
              <a:rPr lang="en-US" sz="1600" b="0" i="0" dirty="0">
                <a:solidFill>
                  <a:schemeClr val="bg1">
                    <a:lumMod val="65000"/>
                  </a:schemeClr>
                </a:solidFill>
                <a:effectLst/>
                <a:latin typeface="Poppins" panose="00000500000000000000" pitchFamily="2" charset="-94"/>
              </a:rPr>
              <a:t> with respect to the target language</a:t>
            </a:r>
            <a:endParaRPr lang="en-US" sz="2000" b="1" dirty="0">
              <a:solidFill>
                <a:schemeClr val="bg1">
                  <a:lumMod val="65000"/>
                </a:schemeClr>
              </a:solidFill>
              <a:latin typeface="Poppins" panose="00000500000000000000" pitchFamily="2" charset="-94"/>
              <a:cs typeface="Poppins" panose="00000500000000000000" pitchFamily="2" charset="-94"/>
            </a:endParaRPr>
          </a:p>
        </p:txBody>
      </p:sp>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7"/>
          <a:stretch>
            <a:fillRect/>
          </a:stretch>
        </p:blipFill>
        <p:spPr>
          <a:xfrm>
            <a:off x="193488" y="36653"/>
            <a:ext cx="1294653" cy="1675433"/>
          </a:xfrm>
          <a:prstGeom prst="rect">
            <a:avLst/>
          </a:prstGeom>
        </p:spPr>
      </p:pic>
    </p:spTree>
    <p:extLst>
      <p:ext uri="{BB962C8B-B14F-4D97-AF65-F5344CB8AC3E}">
        <p14:creationId xmlns:p14="http://schemas.microsoft.com/office/powerpoint/2010/main" val="25838251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sp>
        <p:nvSpPr>
          <p:cNvPr id="6" name="Subtitle 11">
            <a:extLst>
              <a:ext uri="{FF2B5EF4-FFF2-40B4-BE49-F238E27FC236}">
                <a16:creationId xmlns:a16="http://schemas.microsoft.com/office/drawing/2014/main" id="{F6B82BA1-52AA-1D09-E779-CE3D6237516F}"/>
              </a:ext>
            </a:extLst>
          </p:cNvPr>
          <p:cNvSpPr txBox="1">
            <a:spLocks/>
          </p:cNvSpPr>
          <p:nvPr/>
        </p:nvSpPr>
        <p:spPr>
          <a:xfrm>
            <a:off x="1488141" y="2112948"/>
            <a:ext cx="8723099" cy="3547814"/>
          </a:xfrm>
          <a:prstGeom prst="rect">
            <a:avLst/>
          </a:prstGeom>
          <a:solidFill>
            <a:schemeClr val="bg1">
              <a:lumMod val="95000"/>
            </a:schemeClr>
          </a:solidFill>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en-US" sz="2000" b="1" dirty="0">
                <a:solidFill>
                  <a:srgbClr val="0070C0"/>
                </a:solidFill>
                <a:latin typeface="Poppins" panose="00000500000000000000" pitchFamily="2" charset="-94"/>
                <a:cs typeface="Poppins" panose="00000500000000000000" pitchFamily="2" charset="-94"/>
              </a:rPr>
              <a:t>Acquirements at the end of the course:</a:t>
            </a:r>
            <a:endParaRPr lang="tr-TR" sz="2000" b="1" dirty="0">
              <a:solidFill>
                <a:srgbClr val="0070C0"/>
              </a:solidFill>
              <a:latin typeface="Poppins" panose="00000500000000000000" pitchFamily="2" charset="-94"/>
              <a:cs typeface="Poppins" panose="00000500000000000000" pitchFamily="2" charset="-94"/>
            </a:endParaRPr>
          </a:p>
          <a:p>
            <a:pPr marL="285750" indent="-285750" algn="just" rtl="0">
              <a:buFont typeface="Arial" panose="020B0604020202020204" pitchFamily="34" charset="0"/>
              <a:buChar char="•"/>
            </a:pPr>
            <a:r>
              <a:rPr lang="en-US" sz="1600" b="0" i="0" dirty="0">
                <a:solidFill>
                  <a:schemeClr val="bg1">
                    <a:lumMod val="65000"/>
                  </a:schemeClr>
                </a:solidFill>
                <a:effectLst/>
                <a:latin typeface="Poppins" panose="00000500000000000000" pitchFamily="2" charset="-94"/>
              </a:rPr>
              <a:t>give teachers an effective methodical tool of how to educate learners for improving speaking skills via drama</a:t>
            </a:r>
          </a:p>
          <a:p>
            <a:pPr marL="285750" indent="-285750" algn="just" rtl="0">
              <a:buFont typeface="Arial" panose="020B0604020202020204" pitchFamily="34" charset="0"/>
              <a:buChar char="•"/>
            </a:pPr>
            <a:r>
              <a:rPr lang="en-US" sz="1600" b="0" i="0" dirty="0">
                <a:solidFill>
                  <a:schemeClr val="bg1">
                    <a:lumMod val="65000"/>
                  </a:schemeClr>
                </a:solidFill>
                <a:effectLst/>
                <a:latin typeface="Poppins" panose="00000500000000000000" pitchFamily="2" charset="-94"/>
              </a:rPr>
              <a:t>equip teachers with drama skills in teaching English as a foreign language to create their own drama-based learning activities</a:t>
            </a:r>
          </a:p>
          <a:p>
            <a:pPr marL="285750" indent="-285750" algn="just" rtl="0">
              <a:buFont typeface="Arial" panose="020B0604020202020204" pitchFamily="34" charset="0"/>
              <a:buChar char="•"/>
            </a:pPr>
            <a:r>
              <a:rPr lang="en-US" sz="1600" b="0" i="0" dirty="0">
                <a:solidFill>
                  <a:schemeClr val="bg1">
                    <a:lumMod val="65000"/>
                  </a:schemeClr>
                </a:solidFill>
                <a:effectLst/>
                <a:latin typeface="Poppins" panose="00000500000000000000" pitchFamily="2" charset="-94"/>
              </a:rPr>
              <a:t>teachers will be able to adapt drama activities into the teachings for improving the speaking skill </a:t>
            </a:r>
          </a:p>
          <a:p>
            <a:pPr marL="285750" indent="-285750" algn="just" rtl="0">
              <a:buFont typeface="Arial" panose="020B0604020202020204" pitchFamily="34" charset="0"/>
              <a:buChar char="•"/>
            </a:pPr>
            <a:r>
              <a:rPr lang="en-US" sz="1600" b="0" i="0" dirty="0">
                <a:solidFill>
                  <a:schemeClr val="bg1">
                    <a:lumMod val="65000"/>
                  </a:schemeClr>
                </a:solidFill>
                <a:effectLst/>
                <a:latin typeface="Poppins" panose="00000500000000000000" pitchFamily="2" charset="-94"/>
              </a:rPr>
              <a:t>Language teachers will be able to design and apply theme-based future drama-based speaking curricula and learning activities that can also be used as a supplementary tool. </a:t>
            </a:r>
          </a:p>
          <a:p>
            <a:pPr marL="285750" indent="-285750" algn="just" rtl="0">
              <a:buFont typeface="Arial" panose="020B0604020202020204" pitchFamily="34" charset="0"/>
              <a:buChar char="•"/>
            </a:pPr>
            <a:r>
              <a:rPr lang="en-US" sz="1600" b="0" i="0" dirty="0">
                <a:solidFill>
                  <a:schemeClr val="bg1">
                    <a:lumMod val="65000"/>
                  </a:schemeClr>
                </a:solidFill>
                <a:effectLst/>
                <a:latin typeface="Poppins" panose="00000500000000000000" pitchFamily="2" charset="-94"/>
              </a:rPr>
              <a:t>Language teachers will be able to develop and design level and age-appropriate drama-based speaking activities</a:t>
            </a:r>
            <a:endParaRPr lang="en-US" sz="2000" b="1" dirty="0">
              <a:solidFill>
                <a:schemeClr val="bg1">
                  <a:lumMod val="65000"/>
                </a:schemeClr>
              </a:solidFill>
              <a:latin typeface="Poppins" panose="00000500000000000000" pitchFamily="2" charset="-94"/>
              <a:cs typeface="Poppins" panose="00000500000000000000" pitchFamily="2" charset="-94"/>
            </a:endParaRPr>
          </a:p>
        </p:txBody>
      </p:sp>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7"/>
          <a:stretch>
            <a:fillRect/>
          </a:stretch>
        </p:blipFill>
        <p:spPr>
          <a:xfrm>
            <a:off x="193488" y="36653"/>
            <a:ext cx="1294653" cy="1675433"/>
          </a:xfrm>
          <a:prstGeom prst="rect">
            <a:avLst/>
          </a:prstGeom>
        </p:spPr>
      </p:pic>
    </p:spTree>
    <p:extLst>
      <p:ext uri="{BB962C8B-B14F-4D97-AF65-F5344CB8AC3E}">
        <p14:creationId xmlns:p14="http://schemas.microsoft.com/office/powerpoint/2010/main" val="17378506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sp>
        <p:nvSpPr>
          <p:cNvPr id="6" name="Subtitle 11">
            <a:extLst>
              <a:ext uri="{FF2B5EF4-FFF2-40B4-BE49-F238E27FC236}">
                <a16:creationId xmlns:a16="http://schemas.microsoft.com/office/drawing/2014/main" id="{F6B82BA1-52AA-1D09-E779-CE3D6237516F}"/>
              </a:ext>
            </a:extLst>
          </p:cNvPr>
          <p:cNvSpPr txBox="1">
            <a:spLocks/>
          </p:cNvSpPr>
          <p:nvPr/>
        </p:nvSpPr>
        <p:spPr>
          <a:xfrm>
            <a:off x="1488141" y="2112948"/>
            <a:ext cx="8723099" cy="3547814"/>
          </a:xfrm>
          <a:prstGeom prst="rect">
            <a:avLst/>
          </a:prstGeom>
          <a:solidFill>
            <a:schemeClr val="bg1">
              <a:lumMod val="95000"/>
            </a:schemeClr>
          </a:solidFill>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en-US" sz="2000" b="1" dirty="0">
                <a:solidFill>
                  <a:srgbClr val="0070C0"/>
                </a:solidFill>
                <a:latin typeface="Poppins" panose="00000500000000000000" pitchFamily="2" charset="-94"/>
                <a:cs typeface="Poppins" panose="00000500000000000000" pitchFamily="2" charset="-94"/>
              </a:rPr>
              <a:t>Acquirements at the end of the course:</a:t>
            </a:r>
            <a:endParaRPr lang="tr-TR" sz="2000" b="1" dirty="0">
              <a:solidFill>
                <a:srgbClr val="0070C0"/>
              </a:solidFill>
              <a:latin typeface="Poppins" panose="00000500000000000000" pitchFamily="2" charset="-94"/>
              <a:cs typeface="Poppins" panose="00000500000000000000" pitchFamily="2" charset="-94"/>
            </a:endParaRPr>
          </a:p>
          <a:p>
            <a:pPr marL="285750" indent="-285750" algn="just" rtl="0">
              <a:buFont typeface="Arial" panose="020B0604020202020204" pitchFamily="34" charset="0"/>
              <a:buChar char="•"/>
            </a:pPr>
            <a:r>
              <a:rPr lang="en-US" sz="1600" b="0" i="0" dirty="0">
                <a:solidFill>
                  <a:schemeClr val="bg1">
                    <a:lumMod val="65000"/>
                  </a:schemeClr>
                </a:solidFill>
                <a:effectLst/>
                <a:latin typeface="Poppins" panose="00000500000000000000" pitchFamily="2" charset="-94"/>
              </a:rPr>
              <a:t>Using songs, chants, rhymes, exploring mimics in their drama-based speaking activities, teachers will have the chance to understand how to assess: </a:t>
            </a:r>
          </a:p>
          <a:p>
            <a:pPr marL="285750" indent="-285750" algn="just" rtl="0">
              <a:buFont typeface="Arial" panose="020B0604020202020204" pitchFamily="34" charset="0"/>
              <a:buChar char="•"/>
            </a:pPr>
            <a:r>
              <a:rPr lang="en-US" sz="1600" b="0" i="0" dirty="0">
                <a:solidFill>
                  <a:schemeClr val="bg1">
                    <a:lumMod val="65000"/>
                  </a:schemeClr>
                </a:solidFill>
                <a:effectLst/>
                <a:latin typeface="Poppins" panose="00000500000000000000" pitchFamily="2" charset="-94"/>
              </a:rPr>
              <a:t>vocabulary acquisition</a:t>
            </a:r>
          </a:p>
          <a:p>
            <a:pPr marL="285750" indent="-285750" algn="just" rtl="0">
              <a:buFont typeface="Arial" panose="020B0604020202020204" pitchFamily="34" charset="0"/>
              <a:buChar char="•"/>
            </a:pPr>
            <a:r>
              <a:rPr lang="en-US" sz="1600" b="0" i="0" dirty="0">
                <a:solidFill>
                  <a:schemeClr val="bg1">
                    <a:lumMod val="65000"/>
                  </a:schemeClr>
                </a:solidFill>
                <a:effectLst/>
                <a:latin typeface="Poppins" panose="00000500000000000000" pitchFamily="2" charset="-94"/>
              </a:rPr>
              <a:t>pronunciation</a:t>
            </a:r>
          </a:p>
          <a:p>
            <a:pPr marL="285750" indent="-285750" algn="just" rtl="0">
              <a:buFont typeface="Arial" panose="020B0604020202020204" pitchFamily="34" charset="0"/>
              <a:buChar char="•"/>
            </a:pPr>
            <a:r>
              <a:rPr lang="en-US" sz="1600" b="0" i="0" dirty="0">
                <a:solidFill>
                  <a:schemeClr val="bg1">
                    <a:lumMod val="65000"/>
                  </a:schemeClr>
                </a:solidFill>
                <a:effectLst/>
                <a:latin typeface="Poppins" panose="00000500000000000000" pitchFamily="2" charset="-94"/>
              </a:rPr>
              <a:t>reading and understanding </a:t>
            </a:r>
          </a:p>
          <a:p>
            <a:pPr marL="285750" indent="-285750" algn="just" rtl="0">
              <a:buFont typeface="Arial" panose="020B0604020202020204" pitchFamily="34" charset="0"/>
              <a:buChar char="•"/>
            </a:pPr>
            <a:r>
              <a:rPr lang="en-US" sz="1600" b="0" i="0" dirty="0">
                <a:solidFill>
                  <a:schemeClr val="bg1">
                    <a:lumMod val="65000"/>
                  </a:schemeClr>
                </a:solidFill>
                <a:effectLst/>
                <a:latin typeface="Poppins" panose="00000500000000000000" pitchFamily="2" charset="-94"/>
              </a:rPr>
              <a:t>listening </a:t>
            </a:r>
          </a:p>
          <a:p>
            <a:pPr marL="285750" indent="-285750" algn="just" rtl="0">
              <a:buFont typeface="Arial" panose="020B0604020202020204" pitchFamily="34" charset="0"/>
              <a:buChar char="•"/>
            </a:pPr>
            <a:r>
              <a:rPr lang="en-US" sz="1600" b="0" i="0" dirty="0">
                <a:solidFill>
                  <a:schemeClr val="bg1">
                    <a:lumMod val="65000"/>
                  </a:schemeClr>
                </a:solidFill>
                <a:effectLst/>
                <a:latin typeface="Poppins" panose="00000500000000000000" pitchFamily="2" charset="-94"/>
              </a:rPr>
              <a:t>Teachers will understand gaining innovative skills to improve speaking skills in teaching English as a foreign language and intercultural skills, EU citizenship and values. </a:t>
            </a:r>
            <a:endParaRPr lang="en-US" sz="2000" b="1" dirty="0">
              <a:solidFill>
                <a:schemeClr val="bg1">
                  <a:lumMod val="65000"/>
                </a:schemeClr>
              </a:solidFill>
              <a:latin typeface="Poppins" panose="00000500000000000000" pitchFamily="2" charset="-94"/>
              <a:cs typeface="Poppins" panose="00000500000000000000" pitchFamily="2" charset="-94"/>
            </a:endParaRPr>
          </a:p>
        </p:txBody>
      </p:sp>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7"/>
          <a:stretch>
            <a:fillRect/>
          </a:stretch>
        </p:blipFill>
        <p:spPr>
          <a:xfrm>
            <a:off x="193488" y="36653"/>
            <a:ext cx="1294653" cy="1675433"/>
          </a:xfrm>
          <a:prstGeom prst="rect">
            <a:avLst/>
          </a:prstGeom>
        </p:spPr>
      </p:pic>
    </p:spTree>
    <p:extLst>
      <p:ext uri="{BB962C8B-B14F-4D97-AF65-F5344CB8AC3E}">
        <p14:creationId xmlns:p14="http://schemas.microsoft.com/office/powerpoint/2010/main" val="33544541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sp>
        <p:nvSpPr>
          <p:cNvPr id="14" name="Subtitle 11">
            <a:extLst>
              <a:ext uri="{FF2B5EF4-FFF2-40B4-BE49-F238E27FC236}">
                <a16:creationId xmlns:a16="http://schemas.microsoft.com/office/drawing/2014/main" id="{98F91304-FD49-4D48-8D04-AE4C66A7DA93}"/>
              </a:ext>
            </a:extLst>
          </p:cNvPr>
          <p:cNvSpPr txBox="1">
            <a:spLocks/>
          </p:cNvSpPr>
          <p:nvPr/>
        </p:nvSpPr>
        <p:spPr>
          <a:xfrm>
            <a:off x="1719664" y="2405553"/>
            <a:ext cx="8659906" cy="2338725"/>
          </a:xfrm>
          <a:prstGeom prst="rect">
            <a:avLst/>
          </a:prstGeom>
          <a:solidFill>
            <a:schemeClr val="bg1">
              <a:lumMod val="95000"/>
            </a:schemeClr>
          </a:solidFill>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dirty="0">
                <a:solidFill>
                  <a:srgbClr val="0070C0"/>
                </a:solidFill>
                <a:latin typeface="Poppins" panose="00000500000000000000" pitchFamily="2" charset="-94"/>
                <a:cs typeface="Poppins" panose="00000500000000000000" pitchFamily="2" charset="-94"/>
              </a:rPr>
              <a:t>When you enter the Moodle platform click ‘Site Home’ </a:t>
            </a:r>
          </a:p>
          <a:p>
            <a:pPr algn="ctr"/>
            <a:endParaRPr lang="tr-TR" dirty="0">
              <a:solidFill>
                <a:srgbClr val="0070C0"/>
              </a:solidFill>
              <a:latin typeface="Poppins" panose="00000500000000000000" pitchFamily="2" charset="-94"/>
              <a:cs typeface="Poppins" panose="00000500000000000000" pitchFamily="2" charset="-94"/>
            </a:endParaRPr>
          </a:p>
          <a:p>
            <a:pPr algn="ctr"/>
            <a:r>
              <a:rPr lang="tr-TR" dirty="0">
                <a:solidFill>
                  <a:srgbClr val="0070C0"/>
                </a:solidFill>
                <a:latin typeface="Poppins" panose="00000500000000000000" pitchFamily="2" charset="-94"/>
                <a:cs typeface="Poppins" panose="00000500000000000000" pitchFamily="2" charset="-94"/>
              </a:rPr>
              <a:t>you will encounter with the available courses as shown below </a:t>
            </a:r>
          </a:p>
          <a:p>
            <a:pPr algn="ctr"/>
            <a:r>
              <a:rPr lang="tr-TR" dirty="0">
                <a:solidFill>
                  <a:srgbClr val="0070C0"/>
                </a:solidFill>
                <a:latin typeface="Poppins" panose="00000500000000000000" pitchFamily="2" charset="-94"/>
                <a:cs typeface="Poppins" panose="00000500000000000000" pitchFamily="2" charset="-94"/>
              </a:rPr>
              <a:t> </a:t>
            </a:r>
          </a:p>
          <a:p>
            <a:endParaRPr lang="en-US" b="0" i="0" dirty="0">
              <a:solidFill>
                <a:srgbClr val="455A64"/>
              </a:solidFill>
              <a:effectLst/>
              <a:latin typeface="Poppins" panose="00000500000000000000" pitchFamily="2" charset="-94"/>
            </a:endParaRPr>
          </a:p>
          <a:p>
            <a:r>
              <a:rPr lang="tr-TR" b="1" dirty="0">
                <a:solidFill>
                  <a:schemeClr val="tx2"/>
                </a:solidFill>
              </a:rPr>
              <a:t> </a:t>
            </a:r>
            <a:endParaRPr lang="tr-TR" dirty="0">
              <a:solidFill>
                <a:schemeClr val="tx2"/>
              </a:solidFill>
            </a:endParaRPr>
          </a:p>
        </p:txBody>
      </p:sp>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7"/>
          <a:stretch>
            <a:fillRect/>
          </a:stretch>
        </p:blipFill>
        <p:spPr>
          <a:xfrm>
            <a:off x="193488" y="36653"/>
            <a:ext cx="1294653" cy="1675433"/>
          </a:xfrm>
          <a:prstGeom prst="rect">
            <a:avLst/>
          </a:prstGeom>
        </p:spPr>
      </p:pic>
    </p:spTree>
    <p:extLst>
      <p:ext uri="{BB962C8B-B14F-4D97-AF65-F5344CB8AC3E}">
        <p14:creationId xmlns:p14="http://schemas.microsoft.com/office/powerpoint/2010/main" val="26281780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7"/>
          <a:stretch>
            <a:fillRect/>
          </a:stretch>
        </p:blipFill>
        <p:spPr>
          <a:xfrm>
            <a:off x="193488" y="36653"/>
            <a:ext cx="1294653" cy="1675433"/>
          </a:xfrm>
          <a:prstGeom prst="rect">
            <a:avLst/>
          </a:prstGeom>
        </p:spPr>
      </p:pic>
      <p:pic>
        <p:nvPicPr>
          <p:cNvPr id="4" name="Resim 3">
            <a:extLst>
              <a:ext uri="{FF2B5EF4-FFF2-40B4-BE49-F238E27FC236}">
                <a16:creationId xmlns:a16="http://schemas.microsoft.com/office/drawing/2014/main" id="{8E82DEAD-AD19-E297-976D-FA74439711B9}"/>
              </a:ext>
            </a:extLst>
          </p:cNvPr>
          <p:cNvPicPr>
            <a:picLocks noChangeAspect="1"/>
          </p:cNvPicPr>
          <p:nvPr/>
        </p:nvPicPr>
        <p:blipFill rotWithShape="1">
          <a:blip r:embed="rId8"/>
          <a:srcRect l="17826" t="4422" r="19891" b="25523"/>
          <a:stretch/>
        </p:blipFill>
        <p:spPr>
          <a:xfrm>
            <a:off x="2365802" y="735523"/>
            <a:ext cx="7593495" cy="4802051"/>
          </a:xfrm>
          <a:prstGeom prst="rect">
            <a:avLst/>
          </a:prstGeom>
        </p:spPr>
      </p:pic>
    </p:spTree>
    <p:extLst>
      <p:ext uri="{BB962C8B-B14F-4D97-AF65-F5344CB8AC3E}">
        <p14:creationId xmlns:p14="http://schemas.microsoft.com/office/powerpoint/2010/main" val="19199916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E2759E74-F2C4-6AC4-653B-DBA9D3C61192}"/>
              </a:ext>
            </a:extLst>
          </p:cNvPr>
          <p:cNvPicPr>
            <a:picLocks noChangeAspect="1"/>
          </p:cNvPicPr>
          <p:nvPr/>
        </p:nvPicPr>
        <p:blipFill rotWithShape="1">
          <a:blip r:embed="rId2"/>
          <a:srcRect t="22891"/>
          <a:stretch/>
        </p:blipFill>
        <p:spPr>
          <a:xfrm>
            <a:off x="-92765" y="0"/>
            <a:ext cx="11535465" cy="6095638"/>
          </a:xfrm>
          <a:prstGeom prst="rect">
            <a:avLst/>
          </a:prstGeom>
        </p:spPr>
      </p:pic>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3">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7"/>
            <a:stretch>
              <a:fillRect/>
            </a:stretch>
          </p:blipFill>
          <p:spPr>
            <a:xfrm>
              <a:off x="9959297" y="6098171"/>
              <a:ext cx="2232703" cy="744234"/>
            </a:xfrm>
            <a:prstGeom prst="rect">
              <a:avLst/>
            </a:prstGeom>
          </p:spPr>
        </p:pic>
      </p:grpSp>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8"/>
          <a:stretch>
            <a:fillRect/>
          </a:stretch>
        </p:blipFill>
        <p:spPr>
          <a:xfrm>
            <a:off x="10148047" y="15595"/>
            <a:ext cx="1294653" cy="1675433"/>
          </a:xfrm>
          <a:prstGeom prst="rect">
            <a:avLst/>
          </a:prstGeom>
        </p:spPr>
      </p:pic>
      <p:pic>
        <p:nvPicPr>
          <p:cNvPr id="14" name="Resim 13">
            <a:extLst>
              <a:ext uri="{FF2B5EF4-FFF2-40B4-BE49-F238E27FC236}">
                <a16:creationId xmlns:a16="http://schemas.microsoft.com/office/drawing/2014/main" id="{A8455CBB-4723-A960-AC30-36BA53C2600C}"/>
              </a:ext>
            </a:extLst>
          </p:cNvPr>
          <p:cNvPicPr>
            <a:picLocks noChangeAspect="1"/>
          </p:cNvPicPr>
          <p:nvPr/>
        </p:nvPicPr>
        <p:blipFill>
          <a:blip r:embed="rId9"/>
          <a:stretch>
            <a:fillRect/>
          </a:stretch>
        </p:blipFill>
        <p:spPr>
          <a:xfrm>
            <a:off x="0" y="1673"/>
            <a:ext cx="12192000" cy="6854653"/>
          </a:xfrm>
          <a:prstGeom prst="rect">
            <a:avLst/>
          </a:prstGeom>
        </p:spPr>
      </p:pic>
    </p:spTree>
    <p:extLst>
      <p:ext uri="{BB962C8B-B14F-4D97-AF65-F5344CB8AC3E}">
        <p14:creationId xmlns:p14="http://schemas.microsoft.com/office/powerpoint/2010/main" val="5396914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E2759E74-F2C4-6AC4-653B-DBA9D3C61192}"/>
              </a:ext>
            </a:extLst>
          </p:cNvPr>
          <p:cNvPicPr>
            <a:picLocks noChangeAspect="1"/>
          </p:cNvPicPr>
          <p:nvPr/>
        </p:nvPicPr>
        <p:blipFill rotWithShape="1">
          <a:blip r:embed="rId2"/>
          <a:srcRect t="22891"/>
          <a:stretch/>
        </p:blipFill>
        <p:spPr>
          <a:xfrm>
            <a:off x="13252" y="13101"/>
            <a:ext cx="11505878" cy="6080003"/>
          </a:xfrm>
          <a:prstGeom prst="rect">
            <a:avLst/>
          </a:prstGeom>
        </p:spPr>
      </p:pic>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3">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7"/>
            <a:stretch>
              <a:fillRect/>
            </a:stretch>
          </p:blipFill>
          <p:spPr>
            <a:xfrm>
              <a:off x="9959297" y="6098171"/>
              <a:ext cx="2232703" cy="744234"/>
            </a:xfrm>
            <a:prstGeom prst="rect">
              <a:avLst/>
            </a:prstGeom>
          </p:spPr>
        </p:pic>
      </p:grpSp>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8"/>
          <a:stretch>
            <a:fillRect/>
          </a:stretch>
        </p:blipFill>
        <p:spPr>
          <a:xfrm>
            <a:off x="10148047" y="15595"/>
            <a:ext cx="1294653" cy="1675433"/>
          </a:xfrm>
          <a:prstGeom prst="rect">
            <a:avLst/>
          </a:prstGeom>
        </p:spPr>
      </p:pic>
    </p:spTree>
    <p:extLst>
      <p:ext uri="{BB962C8B-B14F-4D97-AF65-F5344CB8AC3E}">
        <p14:creationId xmlns:p14="http://schemas.microsoft.com/office/powerpoint/2010/main" val="33147122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 </a:t>
            </a:r>
            <a:endParaRPr lang="en-US" sz="4400" dirty="0">
              <a:solidFill>
                <a:schemeClr val="tx1"/>
              </a:solidFill>
            </a:endParaRPr>
          </a:p>
        </p:txBody>
      </p:sp>
      <p:sp>
        <p:nvSpPr>
          <p:cNvPr id="8" name="Metin kutusu 7"/>
          <p:cNvSpPr txBox="1"/>
          <p:nvPr/>
        </p:nvSpPr>
        <p:spPr>
          <a:xfrm>
            <a:off x="0" y="764896"/>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sp>
        <p:nvSpPr>
          <p:cNvPr id="11" name="Subtitle 11">
            <a:extLst>
              <a:ext uri="{FF2B5EF4-FFF2-40B4-BE49-F238E27FC236}">
                <a16:creationId xmlns:a16="http://schemas.microsoft.com/office/drawing/2014/main" id="{F330432C-B719-C3F1-53DC-A8990AADE691}"/>
              </a:ext>
            </a:extLst>
          </p:cNvPr>
          <p:cNvSpPr>
            <a:spLocks noGrp="1"/>
          </p:cNvSpPr>
          <p:nvPr>
            <p:ph type="subTitle" idx="1"/>
          </p:nvPr>
        </p:nvSpPr>
        <p:spPr>
          <a:xfrm>
            <a:off x="1955370" y="2574317"/>
            <a:ext cx="8031311" cy="2159048"/>
          </a:xfrm>
          <a:solidFill>
            <a:schemeClr val="bg1">
              <a:lumMod val="95000"/>
            </a:schemeClr>
          </a:solidFill>
        </p:spPr>
        <p:txBody>
          <a:bodyPr>
            <a:noAutofit/>
          </a:bodyPr>
          <a:lstStyle/>
          <a:p>
            <a:pPr algn="ctr"/>
            <a:r>
              <a:rPr lang="tr-TR" dirty="0">
                <a:solidFill>
                  <a:srgbClr val="0070C0"/>
                </a:solidFill>
                <a:latin typeface="Poppins" panose="00000500000000000000" pitchFamily="2" charset="-94"/>
                <a:cs typeface="Poppins" panose="00000500000000000000" pitchFamily="2" charset="-94"/>
              </a:rPr>
              <a:t>Within each module there are sub-headings as shown below. </a:t>
            </a:r>
          </a:p>
          <a:p>
            <a:pPr marL="342900" indent="-342900">
              <a:buFont typeface="Arial" panose="020B0604020202020204" pitchFamily="34" charset="0"/>
              <a:buChar char="•"/>
            </a:pPr>
            <a:r>
              <a:rPr lang="en-US" dirty="0">
                <a:solidFill>
                  <a:schemeClr val="tx2"/>
                </a:solidFill>
              </a:rPr>
              <a:t>After finishing the course in each title, 3 questions will be encountered. These questions are intended to reinforce the subject. </a:t>
            </a:r>
          </a:p>
        </p:txBody>
      </p:sp>
      <p:pic>
        <p:nvPicPr>
          <p:cNvPr id="13" name="Resim 12">
            <a:extLst>
              <a:ext uri="{FF2B5EF4-FFF2-40B4-BE49-F238E27FC236}">
                <a16:creationId xmlns:a16="http://schemas.microsoft.com/office/drawing/2014/main" id="{F924979D-341C-5E37-BB2D-9293D2799CBB}"/>
              </a:ext>
            </a:extLst>
          </p:cNvPr>
          <p:cNvPicPr>
            <a:picLocks noChangeAspect="1"/>
          </p:cNvPicPr>
          <p:nvPr/>
        </p:nvPicPr>
        <p:blipFill>
          <a:blip r:embed="rId3"/>
          <a:stretch>
            <a:fillRect/>
          </a:stretch>
        </p:blipFill>
        <p:spPr>
          <a:xfrm>
            <a:off x="193488" y="36653"/>
            <a:ext cx="1294653" cy="1675433"/>
          </a:xfrm>
          <a:prstGeom prst="rect">
            <a:avLst/>
          </a:prstGeom>
        </p:spPr>
      </p:pic>
      <p:grpSp>
        <p:nvGrpSpPr>
          <p:cNvPr id="3" name="Grup 2">
            <a:extLst>
              <a:ext uri="{FF2B5EF4-FFF2-40B4-BE49-F238E27FC236}">
                <a16:creationId xmlns:a16="http://schemas.microsoft.com/office/drawing/2014/main" id="{C5FE478F-E45E-E4AF-B1E2-9119B7FF0FF6}"/>
              </a:ext>
            </a:extLst>
          </p:cNvPr>
          <p:cNvGrpSpPr/>
          <p:nvPr/>
        </p:nvGrpSpPr>
        <p:grpSpPr>
          <a:xfrm>
            <a:off x="91948" y="6080002"/>
            <a:ext cx="12100052" cy="787399"/>
            <a:chOff x="91948" y="6080002"/>
            <a:chExt cx="12100052" cy="787399"/>
          </a:xfrm>
        </p:grpSpPr>
        <p:pic>
          <p:nvPicPr>
            <p:cNvPr id="7" name="Resim 6">
              <a:extLst>
                <a:ext uri="{FF2B5EF4-FFF2-40B4-BE49-F238E27FC236}">
                  <a16:creationId xmlns:a16="http://schemas.microsoft.com/office/drawing/2014/main" id="{4541C3CE-341D-98BD-0014-BA75CB0B2E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9" name="Resim 8">
              <a:extLst>
                <a:ext uri="{FF2B5EF4-FFF2-40B4-BE49-F238E27FC236}">
                  <a16:creationId xmlns:a16="http://schemas.microsoft.com/office/drawing/2014/main" id="{B5F56C64-A39F-1D44-55DC-D9DB7A3EA4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8F5E5070-4D94-2A76-449F-E256A26920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4" name="Resim 13" descr="yazı tipi, meneviş mavisi, Majorelle Blue, simge, sembol içeren bir resim&#10;&#10;Açıklama otomatik olarak oluşturuldu">
              <a:extLst>
                <a:ext uri="{FF2B5EF4-FFF2-40B4-BE49-F238E27FC236}">
                  <a16:creationId xmlns:a16="http://schemas.microsoft.com/office/drawing/2014/main" id="{51268C6E-8718-4D8B-476F-160921F701E1}"/>
                </a:ext>
              </a:extLst>
            </p:cNvPr>
            <p:cNvPicPr>
              <a:picLocks noChangeAspect="1"/>
            </p:cNvPicPr>
            <p:nvPr/>
          </p:nvPicPr>
          <p:blipFill>
            <a:blip r:embed="rId7"/>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28177269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sp>
        <p:nvSpPr>
          <p:cNvPr id="14" name="Subtitle 11">
            <a:extLst>
              <a:ext uri="{FF2B5EF4-FFF2-40B4-BE49-F238E27FC236}">
                <a16:creationId xmlns:a16="http://schemas.microsoft.com/office/drawing/2014/main" id="{98F91304-FD49-4D48-8D04-AE4C66A7DA93}"/>
              </a:ext>
            </a:extLst>
          </p:cNvPr>
          <p:cNvSpPr txBox="1">
            <a:spLocks/>
          </p:cNvSpPr>
          <p:nvPr/>
        </p:nvSpPr>
        <p:spPr>
          <a:xfrm>
            <a:off x="2330021" y="1603515"/>
            <a:ext cx="7531958" cy="3650970"/>
          </a:xfrm>
          <a:prstGeom prst="rect">
            <a:avLst/>
          </a:prstGeom>
          <a:solidFill>
            <a:schemeClr val="bg1">
              <a:lumMod val="95000"/>
            </a:schemeClr>
          </a:solidFill>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marL="342900" indent="-342900">
              <a:buFont typeface="Arial" panose="020B0604020202020204" pitchFamily="34" charset="0"/>
              <a:buChar char="•"/>
            </a:pPr>
            <a:endParaRPr lang="tr-TR" dirty="0">
              <a:solidFill>
                <a:schemeClr val="tx2"/>
              </a:solidFill>
            </a:endParaRPr>
          </a:p>
          <a:p>
            <a:pPr marL="342900" indent="-342900" algn="just">
              <a:buFont typeface="Arial" panose="020B0604020202020204" pitchFamily="34" charset="0"/>
              <a:buChar char="•"/>
            </a:pPr>
            <a:r>
              <a:rPr lang="en-US" dirty="0">
                <a:solidFill>
                  <a:schemeClr val="tx2"/>
                </a:solidFill>
              </a:rPr>
              <a:t>The latest surveys on accomplishments of English language learners as well as a comparative analysis of languages in education and training across the EU have revealed that “most Member States face challenges in ensuring appropriate learning outcomes in the field of languages” as stated in the EU official document. This clearly indicates the necessity to bring a change into the curricula and provide an innovative tool that will be directed at improving English language speaking skills.</a:t>
            </a:r>
          </a:p>
        </p:txBody>
      </p:sp>
    </p:spTree>
    <p:extLst>
      <p:ext uri="{BB962C8B-B14F-4D97-AF65-F5344CB8AC3E}">
        <p14:creationId xmlns:p14="http://schemas.microsoft.com/office/powerpoint/2010/main" val="38803476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 </a:t>
            </a:r>
            <a:endParaRPr lang="en-US" sz="4400" dirty="0">
              <a:solidFill>
                <a:schemeClr val="tx1"/>
              </a:solidFill>
            </a:endParaRPr>
          </a:p>
        </p:txBody>
      </p:sp>
      <p:sp>
        <p:nvSpPr>
          <p:cNvPr id="8" name="Metin kutusu 7"/>
          <p:cNvSpPr txBox="1"/>
          <p:nvPr/>
        </p:nvSpPr>
        <p:spPr>
          <a:xfrm>
            <a:off x="0" y="764896"/>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sp>
        <p:nvSpPr>
          <p:cNvPr id="11" name="Subtitle 11">
            <a:extLst>
              <a:ext uri="{FF2B5EF4-FFF2-40B4-BE49-F238E27FC236}">
                <a16:creationId xmlns:a16="http://schemas.microsoft.com/office/drawing/2014/main" id="{F330432C-B719-C3F1-53DC-A8990AADE691}"/>
              </a:ext>
            </a:extLst>
          </p:cNvPr>
          <p:cNvSpPr>
            <a:spLocks noGrp="1"/>
          </p:cNvSpPr>
          <p:nvPr>
            <p:ph type="subTitle" idx="1"/>
          </p:nvPr>
        </p:nvSpPr>
        <p:spPr>
          <a:xfrm>
            <a:off x="2033961" y="1905828"/>
            <a:ext cx="8031311" cy="3073448"/>
          </a:xfrm>
          <a:solidFill>
            <a:schemeClr val="bg1">
              <a:lumMod val="95000"/>
            </a:schemeClr>
          </a:solidFill>
        </p:spPr>
        <p:txBody>
          <a:bodyPr>
            <a:noAutofit/>
          </a:bodyPr>
          <a:lstStyle/>
          <a:p>
            <a:pPr algn="ctr"/>
            <a:r>
              <a:rPr lang="tr-TR" b="1" dirty="0">
                <a:solidFill>
                  <a:srgbClr val="0070C0"/>
                </a:solidFill>
                <a:latin typeface="Poppins" panose="00000500000000000000" pitchFamily="2" charset="-94"/>
                <a:cs typeface="Poppins" panose="00000500000000000000" pitchFamily="2" charset="-94"/>
              </a:rPr>
              <a:t>Sub-heading-1:</a:t>
            </a:r>
          </a:p>
          <a:p>
            <a:pPr algn="ctr"/>
            <a:endParaRPr lang="tr-TR" dirty="0">
              <a:solidFill>
                <a:srgbClr val="0070C0"/>
              </a:solidFill>
              <a:latin typeface="Poppins" panose="00000500000000000000" pitchFamily="2" charset="-94"/>
              <a:cs typeface="Poppins" panose="00000500000000000000" pitchFamily="2" charset="-94"/>
            </a:endParaRPr>
          </a:p>
          <a:p>
            <a:pPr algn="ctr"/>
            <a:r>
              <a:rPr lang="en-US" b="1" i="0" u="none" strike="noStrike" dirty="0">
                <a:solidFill>
                  <a:srgbClr val="0F6FC5"/>
                </a:solidFill>
                <a:effectLst/>
                <a:latin typeface="Poppins" panose="00000500000000000000" pitchFamily="2" charset="-94"/>
                <a:hlinkClick r:id="rId3"/>
              </a:rPr>
              <a:t>Theoretical background about drama in the field of art, speaking</a:t>
            </a:r>
            <a:endParaRPr lang="en-US" b="1" i="0" dirty="0">
              <a:solidFill>
                <a:srgbClr val="1E88E5"/>
              </a:solidFill>
              <a:effectLst/>
              <a:latin typeface="Poppins" panose="00000500000000000000" pitchFamily="2" charset="-94"/>
            </a:endParaRP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Question 1 </a:t>
            </a: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Question 2 </a:t>
            </a: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Question 3 </a:t>
            </a:r>
            <a:r>
              <a:rPr lang="en-US" dirty="0">
                <a:solidFill>
                  <a:srgbClr val="0070C0"/>
                </a:solidFill>
                <a:latin typeface="Poppins" panose="00000500000000000000" pitchFamily="2" charset="-94"/>
                <a:cs typeface="Poppins" panose="00000500000000000000" pitchFamily="2" charset="-94"/>
              </a:rPr>
              <a:t> </a:t>
            </a:r>
          </a:p>
        </p:txBody>
      </p:sp>
      <p:pic>
        <p:nvPicPr>
          <p:cNvPr id="13" name="Resim 12">
            <a:extLst>
              <a:ext uri="{FF2B5EF4-FFF2-40B4-BE49-F238E27FC236}">
                <a16:creationId xmlns:a16="http://schemas.microsoft.com/office/drawing/2014/main" id="{F924979D-341C-5E37-BB2D-9293D2799CBB}"/>
              </a:ext>
            </a:extLst>
          </p:cNvPr>
          <p:cNvPicPr>
            <a:picLocks noChangeAspect="1"/>
          </p:cNvPicPr>
          <p:nvPr/>
        </p:nvPicPr>
        <p:blipFill>
          <a:blip r:embed="rId4"/>
          <a:stretch>
            <a:fillRect/>
          </a:stretch>
        </p:blipFill>
        <p:spPr>
          <a:xfrm>
            <a:off x="193488" y="36653"/>
            <a:ext cx="1294653" cy="1675433"/>
          </a:xfrm>
          <a:prstGeom prst="rect">
            <a:avLst/>
          </a:prstGeom>
        </p:spPr>
      </p:pic>
      <p:sp>
        <p:nvSpPr>
          <p:cNvPr id="3" name="Unvan 1">
            <a:extLst>
              <a:ext uri="{FF2B5EF4-FFF2-40B4-BE49-F238E27FC236}">
                <a16:creationId xmlns:a16="http://schemas.microsoft.com/office/drawing/2014/main" id="{2FF31128-F8ED-B42A-A497-EE96991D8ABA}"/>
              </a:ext>
            </a:extLst>
          </p:cNvPr>
          <p:cNvSpPr txBox="1">
            <a:spLocks/>
          </p:cNvSpPr>
          <p:nvPr/>
        </p:nvSpPr>
        <p:spPr>
          <a:xfrm>
            <a:off x="1640914" y="769470"/>
            <a:ext cx="9595972" cy="738935"/>
          </a:xfrm>
          <a:prstGeom prst="rect">
            <a:avLst/>
          </a:prstGeom>
          <a:solidFill>
            <a:schemeClr val="accent1"/>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pPr algn="ctr"/>
            <a:r>
              <a:rPr lang="tr-TR" sz="2800" dirty="0">
                <a:solidFill>
                  <a:schemeClr val="bg1"/>
                </a:solidFill>
              </a:rPr>
              <a:t>MODULE-1: Intro to the world of drama and drama-based curricula  </a:t>
            </a:r>
            <a:endParaRPr lang="en-US" sz="2800" dirty="0">
              <a:solidFill>
                <a:schemeClr val="bg1"/>
              </a:solidFill>
            </a:endParaRPr>
          </a:p>
        </p:txBody>
      </p:sp>
      <p:grpSp>
        <p:nvGrpSpPr>
          <p:cNvPr id="7" name="Grup 6">
            <a:extLst>
              <a:ext uri="{FF2B5EF4-FFF2-40B4-BE49-F238E27FC236}">
                <a16:creationId xmlns:a16="http://schemas.microsoft.com/office/drawing/2014/main" id="{84E33E95-F4A3-13DF-EECB-D9C95CA3EC5A}"/>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B539CC5F-6D25-084C-1456-D16395F4F3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2" name="Resim 11">
              <a:extLst>
                <a:ext uri="{FF2B5EF4-FFF2-40B4-BE49-F238E27FC236}">
                  <a16:creationId xmlns:a16="http://schemas.microsoft.com/office/drawing/2014/main" id="{793CB23E-CCD3-F0C8-AF82-652E6DC23D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4" name="Resim 13">
              <a:extLst>
                <a:ext uri="{FF2B5EF4-FFF2-40B4-BE49-F238E27FC236}">
                  <a16:creationId xmlns:a16="http://schemas.microsoft.com/office/drawing/2014/main" id="{E1507AC1-4E1C-3F6B-9800-916761B83E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5" name="Resim 14" descr="yazı tipi, meneviş mavisi, Majorelle Blue, simge, sembol içeren bir resim&#10;&#10;Açıklama otomatik olarak oluşturuldu">
              <a:extLst>
                <a:ext uri="{FF2B5EF4-FFF2-40B4-BE49-F238E27FC236}">
                  <a16:creationId xmlns:a16="http://schemas.microsoft.com/office/drawing/2014/main" id="{1FB7E154-2786-697E-940B-8BFC6A2876AC}"/>
                </a:ext>
              </a:extLst>
            </p:cNvPr>
            <p:cNvPicPr>
              <a:picLocks noChangeAspect="1"/>
            </p:cNvPicPr>
            <p:nvPr/>
          </p:nvPicPr>
          <p:blipFill>
            <a:blip r:embed="rId8"/>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13671585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 </a:t>
            </a:r>
            <a:endParaRPr lang="en-US" sz="4400" dirty="0">
              <a:solidFill>
                <a:schemeClr val="tx1"/>
              </a:solidFill>
            </a:endParaRPr>
          </a:p>
        </p:txBody>
      </p:sp>
      <p:sp>
        <p:nvSpPr>
          <p:cNvPr id="8" name="Metin kutusu 7"/>
          <p:cNvSpPr txBox="1"/>
          <p:nvPr/>
        </p:nvSpPr>
        <p:spPr>
          <a:xfrm>
            <a:off x="0" y="746967"/>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pic>
        <p:nvPicPr>
          <p:cNvPr id="9" name="Resim 8">
            <a:extLst>
              <a:ext uri="{FF2B5EF4-FFF2-40B4-BE49-F238E27FC236}">
                <a16:creationId xmlns:a16="http://schemas.microsoft.com/office/drawing/2014/main" id="{73BCFB7A-4452-7991-55C6-D607FE61ED59}"/>
              </a:ext>
            </a:extLst>
          </p:cNvPr>
          <p:cNvPicPr>
            <a:picLocks noChangeAspect="1"/>
          </p:cNvPicPr>
          <p:nvPr/>
        </p:nvPicPr>
        <p:blipFill rotWithShape="1">
          <a:blip r:embed="rId3"/>
          <a:srcRect l="3827" t="5026" r="7539" b="8044"/>
          <a:stretch/>
        </p:blipFill>
        <p:spPr>
          <a:xfrm>
            <a:off x="898101" y="723802"/>
            <a:ext cx="9702832" cy="5350251"/>
          </a:xfrm>
          <a:prstGeom prst="rect">
            <a:avLst/>
          </a:prstGeom>
        </p:spPr>
      </p:pic>
      <p:grpSp>
        <p:nvGrpSpPr>
          <p:cNvPr id="3" name="Grup 2">
            <a:extLst>
              <a:ext uri="{FF2B5EF4-FFF2-40B4-BE49-F238E27FC236}">
                <a16:creationId xmlns:a16="http://schemas.microsoft.com/office/drawing/2014/main" id="{D66089B5-A9B7-1554-0356-3B2C14C1AD26}"/>
              </a:ext>
            </a:extLst>
          </p:cNvPr>
          <p:cNvGrpSpPr/>
          <p:nvPr/>
        </p:nvGrpSpPr>
        <p:grpSpPr>
          <a:xfrm>
            <a:off x="91948" y="6080002"/>
            <a:ext cx="12100052" cy="787399"/>
            <a:chOff x="91948" y="6080002"/>
            <a:chExt cx="12100052" cy="787399"/>
          </a:xfrm>
        </p:grpSpPr>
        <p:pic>
          <p:nvPicPr>
            <p:cNvPr id="7" name="Resim 6">
              <a:extLst>
                <a:ext uri="{FF2B5EF4-FFF2-40B4-BE49-F238E27FC236}">
                  <a16:creationId xmlns:a16="http://schemas.microsoft.com/office/drawing/2014/main" id="{6B0630B8-9723-451D-944F-A69E7E1F45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BAC06EEE-5827-EC77-A26B-BF33B0A66E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DBD17D41-C205-0B45-6B80-7D16F8CFD5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EA27639B-1898-BEBB-7AF2-91A92E9D87E2}"/>
                </a:ext>
              </a:extLst>
            </p:cNvPr>
            <p:cNvPicPr>
              <a:picLocks noChangeAspect="1"/>
            </p:cNvPicPr>
            <p:nvPr/>
          </p:nvPicPr>
          <p:blipFill>
            <a:blip r:embed="rId7"/>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9275268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 </a:t>
            </a:r>
            <a:endParaRPr lang="en-US" sz="4400" dirty="0">
              <a:solidFill>
                <a:schemeClr val="tx1"/>
              </a:solidFill>
            </a:endParaRPr>
          </a:p>
        </p:txBody>
      </p:sp>
      <p:sp>
        <p:nvSpPr>
          <p:cNvPr id="8" name="Metin kutusu 7"/>
          <p:cNvSpPr txBox="1"/>
          <p:nvPr/>
        </p:nvSpPr>
        <p:spPr>
          <a:xfrm>
            <a:off x="0" y="764896"/>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sp>
        <p:nvSpPr>
          <p:cNvPr id="11" name="Subtitle 11">
            <a:extLst>
              <a:ext uri="{FF2B5EF4-FFF2-40B4-BE49-F238E27FC236}">
                <a16:creationId xmlns:a16="http://schemas.microsoft.com/office/drawing/2014/main" id="{F330432C-B719-C3F1-53DC-A8990AADE691}"/>
              </a:ext>
            </a:extLst>
          </p:cNvPr>
          <p:cNvSpPr>
            <a:spLocks noGrp="1"/>
          </p:cNvSpPr>
          <p:nvPr>
            <p:ph type="subTitle" idx="1"/>
          </p:nvPr>
        </p:nvSpPr>
        <p:spPr>
          <a:xfrm>
            <a:off x="2033961" y="1905828"/>
            <a:ext cx="8031311" cy="3073448"/>
          </a:xfrm>
          <a:solidFill>
            <a:schemeClr val="bg1">
              <a:lumMod val="95000"/>
            </a:schemeClr>
          </a:solidFill>
        </p:spPr>
        <p:txBody>
          <a:bodyPr>
            <a:noAutofit/>
          </a:bodyPr>
          <a:lstStyle/>
          <a:p>
            <a:pPr algn="ctr"/>
            <a:r>
              <a:rPr lang="tr-TR" b="1" dirty="0">
                <a:solidFill>
                  <a:srgbClr val="0070C0"/>
                </a:solidFill>
                <a:latin typeface="Poppins" panose="00000500000000000000" pitchFamily="2" charset="-94"/>
                <a:cs typeface="Poppins" panose="00000500000000000000" pitchFamily="2" charset="-94"/>
              </a:rPr>
              <a:t>Sub-heading-2:</a:t>
            </a:r>
          </a:p>
          <a:p>
            <a:pPr algn="ctr"/>
            <a:endParaRPr lang="tr-TR" dirty="0">
              <a:solidFill>
                <a:srgbClr val="0070C0"/>
              </a:solidFill>
              <a:latin typeface="Poppins" panose="00000500000000000000" pitchFamily="2" charset="-94"/>
              <a:cs typeface="Poppins" panose="00000500000000000000" pitchFamily="2" charset="-94"/>
            </a:endParaRPr>
          </a:p>
          <a:p>
            <a:pPr algn="ctr"/>
            <a:r>
              <a:rPr lang="en-US" b="1" i="0" u="none" strike="noStrike" dirty="0">
                <a:solidFill>
                  <a:srgbClr val="0F6FC5"/>
                </a:solidFill>
                <a:effectLst/>
                <a:latin typeface="Poppins" panose="00000500000000000000" pitchFamily="2" charset="-94"/>
                <a:hlinkClick r:id="rId3"/>
              </a:rPr>
              <a:t>The summary of research (Filling the gap between research and practice)</a:t>
            </a:r>
            <a:endParaRPr lang="en-US" b="1" i="0" dirty="0">
              <a:solidFill>
                <a:srgbClr val="1E88E5"/>
              </a:solidFill>
              <a:effectLst/>
              <a:latin typeface="Poppins" panose="00000500000000000000" pitchFamily="2" charset="-94"/>
            </a:endParaRP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Question 1 </a:t>
            </a: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Question 2 </a:t>
            </a: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Question 3 </a:t>
            </a:r>
            <a:r>
              <a:rPr lang="en-US" dirty="0">
                <a:solidFill>
                  <a:srgbClr val="0070C0"/>
                </a:solidFill>
                <a:latin typeface="Poppins" panose="00000500000000000000" pitchFamily="2" charset="-94"/>
                <a:cs typeface="Poppins" panose="00000500000000000000" pitchFamily="2" charset="-94"/>
              </a:rPr>
              <a:t> </a:t>
            </a:r>
          </a:p>
        </p:txBody>
      </p:sp>
      <p:pic>
        <p:nvPicPr>
          <p:cNvPr id="13" name="Resim 12">
            <a:extLst>
              <a:ext uri="{FF2B5EF4-FFF2-40B4-BE49-F238E27FC236}">
                <a16:creationId xmlns:a16="http://schemas.microsoft.com/office/drawing/2014/main" id="{F924979D-341C-5E37-BB2D-9293D2799CBB}"/>
              </a:ext>
            </a:extLst>
          </p:cNvPr>
          <p:cNvPicPr>
            <a:picLocks noChangeAspect="1"/>
          </p:cNvPicPr>
          <p:nvPr/>
        </p:nvPicPr>
        <p:blipFill>
          <a:blip r:embed="rId4"/>
          <a:stretch>
            <a:fillRect/>
          </a:stretch>
        </p:blipFill>
        <p:spPr>
          <a:xfrm>
            <a:off x="193488" y="36653"/>
            <a:ext cx="1294653" cy="1675433"/>
          </a:xfrm>
          <a:prstGeom prst="rect">
            <a:avLst/>
          </a:prstGeom>
        </p:spPr>
      </p:pic>
      <p:sp>
        <p:nvSpPr>
          <p:cNvPr id="3" name="Unvan 1">
            <a:extLst>
              <a:ext uri="{FF2B5EF4-FFF2-40B4-BE49-F238E27FC236}">
                <a16:creationId xmlns:a16="http://schemas.microsoft.com/office/drawing/2014/main" id="{B2B1D9AD-9B86-E5E8-DF4D-0982B5DAB47B}"/>
              </a:ext>
            </a:extLst>
          </p:cNvPr>
          <p:cNvSpPr txBox="1">
            <a:spLocks/>
          </p:cNvSpPr>
          <p:nvPr/>
        </p:nvSpPr>
        <p:spPr>
          <a:xfrm>
            <a:off x="1640914" y="769470"/>
            <a:ext cx="9595972" cy="738935"/>
          </a:xfrm>
          <a:prstGeom prst="rect">
            <a:avLst/>
          </a:prstGeom>
          <a:solidFill>
            <a:schemeClr val="accent1"/>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pPr algn="ctr"/>
            <a:r>
              <a:rPr lang="tr-TR" sz="2800" dirty="0">
                <a:solidFill>
                  <a:schemeClr val="bg1"/>
                </a:solidFill>
              </a:rPr>
              <a:t>MODULE-1: Intro to the world of drama and drama-based curricula  </a:t>
            </a:r>
            <a:endParaRPr lang="en-US" sz="2800" dirty="0">
              <a:solidFill>
                <a:schemeClr val="bg1"/>
              </a:solidFill>
            </a:endParaRPr>
          </a:p>
        </p:txBody>
      </p:sp>
      <p:grpSp>
        <p:nvGrpSpPr>
          <p:cNvPr id="7" name="Grup 6">
            <a:extLst>
              <a:ext uri="{FF2B5EF4-FFF2-40B4-BE49-F238E27FC236}">
                <a16:creationId xmlns:a16="http://schemas.microsoft.com/office/drawing/2014/main" id="{9FC2FD0B-7AD8-7537-0B20-815861635055}"/>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E4BBAACB-771B-D232-F53F-83A0CB5035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2" name="Resim 11">
              <a:extLst>
                <a:ext uri="{FF2B5EF4-FFF2-40B4-BE49-F238E27FC236}">
                  <a16:creationId xmlns:a16="http://schemas.microsoft.com/office/drawing/2014/main" id="{5A26498D-37D8-EB56-9DF5-D832CE2A9F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4" name="Resim 13">
              <a:extLst>
                <a:ext uri="{FF2B5EF4-FFF2-40B4-BE49-F238E27FC236}">
                  <a16:creationId xmlns:a16="http://schemas.microsoft.com/office/drawing/2014/main" id="{0A797608-AC8E-7232-135C-76BE8813F86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5" name="Resim 14" descr="yazı tipi, meneviş mavisi, Majorelle Blue, simge, sembol içeren bir resim&#10;&#10;Açıklama otomatik olarak oluşturuldu">
              <a:extLst>
                <a:ext uri="{FF2B5EF4-FFF2-40B4-BE49-F238E27FC236}">
                  <a16:creationId xmlns:a16="http://schemas.microsoft.com/office/drawing/2014/main" id="{A4ACF83D-0BDE-0B50-4A4E-E8DFD6355330}"/>
                </a:ext>
              </a:extLst>
            </p:cNvPr>
            <p:cNvPicPr>
              <a:picLocks noChangeAspect="1"/>
            </p:cNvPicPr>
            <p:nvPr/>
          </p:nvPicPr>
          <p:blipFill>
            <a:blip r:embed="rId8"/>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10067694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 </a:t>
            </a:r>
            <a:endParaRPr lang="en-US" sz="4400" dirty="0">
              <a:solidFill>
                <a:schemeClr val="tx1"/>
              </a:solidFill>
            </a:endParaRPr>
          </a:p>
        </p:txBody>
      </p:sp>
      <p:sp>
        <p:nvSpPr>
          <p:cNvPr id="8" name="Metin kutusu 7"/>
          <p:cNvSpPr txBox="1"/>
          <p:nvPr/>
        </p:nvSpPr>
        <p:spPr>
          <a:xfrm>
            <a:off x="0" y="746967"/>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pic>
        <p:nvPicPr>
          <p:cNvPr id="7" name="Resim 6">
            <a:extLst>
              <a:ext uri="{FF2B5EF4-FFF2-40B4-BE49-F238E27FC236}">
                <a16:creationId xmlns:a16="http://schemas.microsoft.com/office/drawing/2014/main" id="{3FA8A173-C7EB-F3D6-9A33-41AF41440580}"/>
              </a:ext>
            </a:extLst>
          </p:cNvPr>
          <p:cNvPicPr>
            <a:picLocks noChangeAspect="1"/>
          </p:cNvPicPr>
          <p:nvPr/>
        </p:nvPicPr>
        <p:blipFill rotWithShape="1">
          <a:blip r:embed="rId3"/>
          <a:srcRect l="4265" t="8346" r="19191" b="30709"/>
          <a:stretch/>
        </p:blipFill>
        <p:spPr>
          <a:xfrm>
            <a:off x="1078688" y="1190800"/>
            <a:ext cx="9941857" cy="4450438"/>
          </a:xfrm>
          <a:prstGeom prst="rect">
            <a:avLst/>
          </a:prstGeom>
        </p:spPr>
      </p:pic>
    </p:spTree>
    <p:extLst>
      <p:ext uri="{BB962C8B-B14F-4D97-AF65-F5344CB8AC3E}">
        <p14:creationId xmlns:p14="http://schemas.microsoft.com/office/powerpoint/2010/main" val="39735788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 </a:t>
            </a:r>
            <a:endParaRPr lang="en-US" sz="4400" dirty="0">
              <a:solidFill>
                <a:schemeClr val="tx1"/>
              </a:solidFill>
            </a:endParaRPr>
          </a:p>
        </p:txBody>
      </p:sp>
      <p:sp>
        <p:nvSpPr>
          <p:cNvPr id="8" name="Metin kutusu 7"/>
          <p:cNvSpPr txBox="1"/>
          <p:nvPr/>
        </p:nvSpPr>
        <p:spPr>
          <a:xfrm>
            <a:off x="0" y="764896"/>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sp>
        <p:nvSpPr>
          <p:cNvPr id="11" name="Subtitle 11">
            <a:extLst>
              <a:ext uri="{FF2B5EF4-FFF2-40B4-BE49-F238E27FC236}">
                <a16:creationId xmlns:a16="http://schemas.microsoft.com/office/drawing/2014/main" id="{F330432C-B719-C3F1-53DC-A8990AADE691}"/>
              </a:ext>
            </a:extLst>
          </p:cNvPr>
          <p:cNvSpPr>
            <a:spLocks noGrp="1"/>
          </p:cNvSpPr>
          <p:nvPr>
            <p:ph type="subTitle" idx="1"/>
          </p:nvPr>
        </p:nvSpPr>
        <p:spPr>
          <a:xfrm>
            <a:off x="2033961" y="1905828"/>
            <a:ext cx="8031311" cy="3073448"/>
          </a:xfrm>
          <a:solidFill>
            <a:schemeClr val="bg1">
              <a:lumMod val="95000"/>
            </a:schemeClr>
          </a:solidFill>
        </p:spPr>
        <p:txBody>
          <a:bodyPr>
            <a:noAutofit/>
          </a:bodyPr>
          <a:lstStyle/>
          <a:p>
            <a:pPr algn="ctr"/>
            <a:r>
              <a:rPr lang="tr-TR" b="1" dirty="0">
                <a:solidFill>
                  <a:srgbClr val="0070C0"/>
                </a:solidFill>
                <a:latin typeface="Poppins" panose="00000500000000000000" pitchFamily="2" charset="-94"/>
                <a:cs typeface="Poppins" panose="00000500000000000000" pitchFamily="2" charset="-94"/>
              </a:rPr>
              <a:t>Sub-heading-3:</a:t>
            </a:r>
          </a:p>
          <a:p>
            <a:pPr algn="ctr"/>
            <a:endParaRPr lang="tr-TR" dirty="0">
              <a:solidFill>
                <a:srgbClr val="0070C0"/>
              </a:solidFill>
              <a:latin typeface="Poppins" panose="00000500000000000000" pitchFamily="2" charset="-94"/>
              <a:cs typeface="Poppins" panose="00000500000000000000" pitchFamily="2" charset="-94"/>
            </a:endParaRPr>
          </a:p>
          <a:p>
            <a:pPr algn="ctr"/>
            <a:r>
              <a:rPr lang="en-US" b="1" i="0" u="none" strike="noStrike" dirty="0">
                <a:solidFill>
                  <a:srgbClr val="0F6FC5"/>
                </a:solidFill>
                <a:effectLst/>
                <a:latin typeface="Poppins" panose="00000500000000000000" pitchFamily="2" charset="-94"/>
                <a:hlinkClick r:id="rId3"/>
              </a:rPr>
              <a:t>The components of drama-based speaking curricula</a:t>
            </a:r>
            <a:endParaRPr lang="en-US" b="1" i="0" dirty="0">
              <a:solidFill>
                <a:srgbClr val="1E88E5"/>
              </a:solidFill>
              <a:effectLst/>
              <a:latin typeface="Poppins" panose="00000500000000000000" pitchFamily="2" charset="-94"/>
            </a:endParaRP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Question 1 </a:t>
            </a: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Question 2 </a:t>
            </a: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Question 3 </a:t>
            </a:r>
            <a:r>
              <a:rPr lang="en-US" dirty="0">
                <a:solidFill>
                  <a:srgbClr val="0070C0"/>
                </a:solidFill>
                <a:latin typeface="Poppins" panose="00000500000000000000" pitchFamily="2" charset="-94"/>
                <a:cs typeface="Poppins" panose="00000500000000000000" pitchFamily="2" charset="-94"/>
              </a:rPr>
              <a:t> </a:t>
            </a:r>
          </a:p>
        </p:txBody>
      </p:sp>
      <p:pic>
        <p:nvPicPr>
          <p:cNvPr id="13" name="Resim 12">
            <a:extLst>
              <a:ext uri="{FF2B5EF4-FFF2-40B4-BE49-F238E27FC236}">
                <a16:creationId xmlns:a16="http://schemas.microsoft.com/office/drawing/2014/main" id="{F924979D-341C-5E37-BB2D-9293D2799CBB}"/>
              </a:ext>
            </a:extLst>
          </p:cNvPr>
          <p:cNvPicPr>
            <a:picLocks noChangeAspect="1"/>
          </p:cNvPicPr>
          <p:nvPr/>
        </p:nvPicPr>
        <p:blipFill>
          <a:blip r:embed="rId4"/>
          <a:stretch>
            <a:fillRect/>
          </a:stretch>
        </p:blipFill>
        <p:spPr>
          <a:xfrm>
            <a:off x="193488" y="36653"/>
            <a:ext cx="1294653" cy="1675433"/>
          </a:xfrm>
          <a:prstGeom prst="rect">
            <a:avLst/>
          </a:prstGeom>
        </p:spPr>
      </p:pic>
      <p:sp>
        <p:nvSpPr>
          <p:cNvPr id="3" name="Unvan 1">
            <a:extLst>
              <a:ext uri="{FF2B5EF4-FFF2-40B4-BE49-F238E27FC236}">
                <a16:creationId xmlns:a16="http://schemas.microsoft.com/office/drawing/2014/main" id="{ADFE093F-6B1D-A35A-E3C7-2386B8C76ACF}"/>
              </a:ext>
            </a:extLst>
          </p:cNvPr>
          <p:cNvSpPr txBox="1">
            <a:spLocks/>
          </p:cNvSpPr>
          <p:nvPr/>
        </p:nvSpPr>
        <p:spPr>
          <a:xfrm>
            <a:off x="1640914" y="769470"/>
            <a:ext cx="9595972" cy="738935"/>
          </a:xfrm>
          <a:prstGeom prst="rect">
            <a:avLst/>
          </a:prstGeom>
          <a:solidFill>
            <a:schemeClr val="accent1"/>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pPr algn="ctr"/>
            <a:r>
              <a:rPr lang="tr-TR" sz="2800" dirty="0">
                <a:solidFill>
                  <a:schemeClr val="bg1"/>
                </a:solidFill>
              </a:rPr>
              <a:t>MODULE-1: Intro to the world of drama and drama-based curricula  </a:t>
            </a:r>
            <a:endParaRPr lang="en-US" sz="2800" dirty="0">
              <a:solidFill>
                <a:schemeClr val="bg1"/>
              </a:solidFill>
            </a:endParaRPr>
          </a:p>
        </p:txBody>
      </p:sp>
      <p:grpSp>
        <p:nvGrpSpPr>
          <p:cNvPr id="7" name="Grup 6">
            <a:extLst>
              <a:ext uri="{FF2B5EF4-FFF2-40B4-BE49-F238E27FC236}">
                <a16:creationId xmlns:a16="http://schemas.microsoft.com/office/drawing/2014/main" id="{2CBCB2B3-7E81-F0D9-9229-D74B665F9393}"/>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0EA80937-6886-23FE-8D81-482B9F0415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2" name="Resim 11">
              <a:extLst>
                <a:ext uri="{FF2B5EF4-FFF2-40B4-BE49-F238E27FC236}">
                  <a16:creationId xmlns:a16="http://schemas.microsoft.com/office/drawing/2014/main" id="{060BD68A-73CC-3347-5F4E-B5E27B2367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4" name="Resim 13">
              <a:extLst>
                <a:ext uri="{FF2B5EF4-FFF2-40B4-BE49-F238E27FC236}">
                  <a16:creationId xmlns:a16="http://schemas.microsoft.com/office/drawing/2014/main" id="{DAE13152-6974-4F35-3EF1-C82AF70160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5" name="Resim 14" descr="yazı tipi, meneviş mavisi, Majorelle Blue, simge, sembol içeren bir resim&#10;&#10;Açıklama otomatik olarak oluşturuldu">
              <a:extLst>
                <a:ext uri="{FF2B5EF4-FFF2-40B4-BE49-F238E27FC236}">
                  <a16:creationId xmlns:a16="http://schemas.microsoft.com/office/drawing/2014/main" id="{006060BA-4632-4BF0-190E-497277058AEA}"/>
                </a:ext>
              </a:extLst>
            </p:cNvPr>
            <p:cNvPicPr>
              <a:picLocks noChangeAspect="1"/>
            </p:cNvPicPr>
            <p:nvPr/>
          </p:nvPicPr>
          <p:blipFill>
            <a:blip r:embed="rId8"/>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37265652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 </a:t>
            </a:r>
            <a:endParaRPr lang="en-US" sz="4400" dirty="0">
              <a:solidFill>
                <a:schemeClr val="tx1"/>
              </a:solidFill>
            </a:endParaRPr>
          </a:p>
        </p:txBody>
      </p:sp>
      <p:sp>
        <p:nvSpPr>
          <p:cNvPr id="8" name="Metin kutusu 7"/>
          <p:cNvSpPr txBox="1"/>
          <p:nvPr/>
        </p:nvSpPr>
        <p:spPr>
          <a:xfrm>
            <a:off x="0" y="746967"/>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pic>
        <p:nvPicPr>
          <p:cNvPr id="7" name="Resim 6">
            <a:extLst>
              <a:ext uri="{FF2B5EF4-FFF2-40B4-BE49-F238E27FC236}">
                <a16:creationId xmlns:a16="http://schemas.microsoft.com/office/drawing/2014/main" id="{5289906D-F38D-C454-3B63-5650CF9EB960}"/>
              </a:ext>
            </a:extLst>
          </p:cNvPr>
          <p:cNvPicPr>
            <a:picLocks noChangeAspect="1"/>
          </p:cNvPicPr>
          <p:nvPr/>
        </p:nvPicPr>
        <p:blipFill rotWithShape="1">
          <a:blip r:embed="rId3"/>
          <a:srcRect l="6292" t="19041" r="26430" b="33167"/>
          <a:stretch/>
        </p:blipFill>
        <p:spPr>
          <a:xfrm>
            <a:off x="986627" y="1393954"/>
            <a:ext cx="10125980" cy="4044130"/>
          </a:xfrm>
          <a:prstGeom prst="rect">
            <a:avLst/>
          </a:prstGeom>
        </p:spPr>
      </p:pic>
      <p:grpSp>
        <p:nvGrpSpPr>
          <p:cNvPr id="3" name="Grup 2">
            <a:extLst>
              <a:ext uri="{FF2B5EF4-FFF2-40B4-BE49-F238E27FC236}">
                <a16:creationId xmlns:a16="http://schemas.microsoft.com/office/drawing/2014/main" id="{26C81139-9EAD-4B4F-5225-CB0A9DB257E0}"/>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37897C99-F904-F3CC-6D6D-53EB17B185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002DF1FD-F53D-00C7-FB50-BF3FECA17C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77E510D-E403-ABEB-2D78-72BBBD3756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B6FD2487-A88F-2851-296C-6AB6255517C0}"/>
                </a:ext>
              </a:extLst>
            </p:cNvPr>
            <p:cNvPicPr>
              <a:picLocks noChangeAspect="1"/>
            </p:cNvPicPr>
            <p:nvPr/>
          </p:nvPicPr>
          <p:blipFill>
            <a:blip r:embed="rId7"/>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39279026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 </a:t>
            </a:r>
            <a:endParaRPr lang="en-US" sz="4400" dirty="0">
              <a:solidFill>
                <a:schemeClr val="tx1"/>
              </a:solidFill>
            </a:endParaRPr>
          </a:p>
        </p:txBody>
      </p:sp>
      <p:sp>
        <p:nvSpPr>
          <p:cNvPr id="8" name="Metin kutusu 7"/>
          <p:cNvSpPr txBox="1"/>
          <p:nvPr/>
        </p:nvSpPr>
        <p:spPr>
          <a:xfrm>
            <a:off x="0" y="764896"/>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sp>
        <p:nvSpPr>
          <p:cNvPr id="11" name="Subtitle 11">
            <a:extLst>
              <a:ext uri="{FF2B5EF4-FFF2-40B4-BE49-F238E27FC236}">
                <a16:creationId xmlns:a16="http://schemas.microsoft.com/office/drawing/2014/main" id="{F330432C-B719-C3F1-53DC-A8990AADE691}"/>
              </a:ext>
            </a:extLst>
          </p:cNvPr>
          <p:cNvSpPr>
            <a:spLocks noGrp="1"/>
          </p:cNvSpPr>
          <p:nvPr>
            <p:ph type="subTitle" idx="1"/>
          </p:nvPr>
        </p:nvSpPr>
        <p:spPr>
          <a:xfrm>
            <a:off x="2033961" y="1905828"/>
            <a:ext cx="8031311" cy="3073448"/>
          </a:xfrm>
          <a:solidFill>
            <a:schemeClr val="bg1">
              <a:lumMod val="95000"/>
            </a:schemeClr>
          </a:solidFill>
        </p:spPr>
        <p:txBody>
          <a:bodyPr>
            <a:noAutofit/>
          </a:bodyPr>
          <a:lstStyle/>
          <a:p>
            <a:pPr algn="ctr"/>
            <a:r>
              <a:rPr lang="tr-TR" b="1" dirty="0">
                <a:solidFill>
                  <a:srgbClr val="0070C0"/>
                </a:solidFill>
                <a:latin typeface="Poppins" panose="00000500000000000000" pitchFamily="2" charset="-94"/>
                <a:cs typeface="Poppins" panose="00000500000000000000" pitchFamily="2" charset="-94"/>
              </a:rPr>
              <a:t>Sub-heading-4:</a:t>
            </a:r>
          </a:p>
          <a:p>
            <a:pPr algn="ctr"/>
            <a:endParaRPr lang="tr-TR" dirty="0">
              <a:solidFill>
                <a:srgbClr val="0070C0"/>
              </a:solidFill>
              <a:latin typeface="Poppins" panose="00000500000000000000" pitchFamily="2" charset="-94"/>
              <a:cs typeface="Poppins" panose="00000500000000000000" pitchFamily="2" charset="-94"/>
            </a:endParaRPr>
          </a:p>
          <a:p>
            <a:pPr algn="ctr"/>
            <a:r>
              <a:rPr lang="en-US" b="1" i="0" u="none" strike="noStrike" dirty="0">
                <a:solidFill>
                  <a:srgbClr val="0F6FC5"/>
                </a:solidFill>
                <a:effectLst/>
                <a:latin typeface="Poppins" panose="00000500000000000000" pitchFamily="2" charset="-94"/>
                <a:hlinkClick r:id="rId3"/>
              </a:rPr>
              <a:t>The components of drama-based speaking learning activities and training materials</a:t>
            </a:r>
            <a:endParaRPr lang="en-US" b="1" i="0" dirty="0">
              <a:solidFill>
                <a:srgbClr val="1E88E5"/>
              </a:solidFill>
              <a:effectLst/>
              <a:latin typeface="Poppins" panose="00000500000000000000" pitchFamily="2" charset="-94"/>
            </a:endParaRP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Question 1 </a:t>
            </a: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Question 2 </a:t>
            </a: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Question 3 </a:t>
            </a:r>
            <a:r>
              <a:rPr lang="en-US" dirty="0">
                <a:solidFill>
                  <a:srgbClr val="0070C0"/>
                </a:solidFill>
                <a:latin typeface="Poppins" panose="00000500000000000000" pitchFamily="2" charset="-94"/>
                <a:cs typeface="Poppins" panose="00000500000000000000" pitchFamily="2" charset="-94"/>
              </a:rPr>
              <a:t> </a:t>
            </a:r>
          </a:p>
        </p:txBody>
      </p:sp>
      <p:pic>
        <p:nvPicPr>
          <p:cNvPr id="13" name="Resim 12">
            <a:extLst>
              <a:ext uri="{FF2B5EF4-FFF2-40B4-BE49-F238E27FC236}">
                <a16:creationId xmlns:a16="http://schemas.microsoft.com/office/drawing/2014/main" id="{F924979D-341C-5E37-BB2D-9293D2799CBB}"/>
              </a:ext>
            </a:extLst>
          </p:cNvPr>
          <p:cNvPicPr>
            <a:picLocks noChangeAspect="1"/>
          </p:cNvPicPr>
          <p:nvPr/>
        </p:nvPicPr>
        <p:blipFill>
          <a:blip r:embed="rId4"/>
          <a:stretch>
            <a:fillRect/>
          </a:stretch>
        </p:blipFill>
        <p:spPr>
          <a:xfrm>
            <a:off x="193488" y="36653"/>
            <a:ext cx="1294653" cy="1675433"/>
          </a:xfrm>
          <a:prstGeom prst="rect">
            <a:avLst/>
          </a:prstGeom>
        </p:spPr>
      </p:pic>
      <p:sp>
        <p:nvSpPr>
          <p:cNvPr id="3" name="Unvan 1">
            <a:extLst>
              <a:ext uri="{FF2B5EF4-FFF2-40B4-BE49-F238E27FC236}">
                <a16:creationId xmlns:a16="http://schemas.microsoft.com/office/drawing/2014/main" id="{6B68A178-D0E3-6F58-6787-D910C9512E08}"/>
              </a:ext>
            </a:extLst>
          </p:cNvPr>
          <p:cNvSpPr txBox="1">
            <a:spLocks/>
          </p:cNvSpPr>
          <p:nvPr/>
        </p:nvSpPr>
        <p:spPr>
          <a:xfrm>
            <a:off x="1640914" y="769470"/>
            <a:ext cx="9595972" cy="738935"/>
          </a:xfrm>
          <a:prstGeom prst="rect">
            <a:avLst/>
          </a:prstGeom>
          <a:solidFill>
            <a:schemeClr val="accent1"/>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pPr algn="ctr"/>
            <a:r>
              <a:rPr lang="tr-TR" sz="2800" dirty="0">
                <a:solidFill>
                  <a:schemeClr val="bg1"/>
                </a:solidFill>
              </a:rPr>
              <a:t>MODULE-1: Intro to the world of drama and drama-based curricula  </a:t>
            </a:r>
            <a:endParaRPr lang="en-US" sz="2800" dirty="0">
              <a:solidFill>
                <a:schemeClr val="bg1"/>
              </a:solidFill>
            </a:endParaRPr>
          </a:p>
        </p:txBody>
      </p:sp>
      <p:grpSp>
        <p:nvGrpSpPr>
          <p:cNvPr id="7" name="Grup 6">
            <a:extLst>
              <a:ext uri="{FF2B5EF4-FFF2-40B4-BE49-F238E27FC236}">
                <a16:creationId xmlns:a16="http://schemas.microsoft.com/office/drawing/2014/main" id="{B84FD9A5-F8AF-71D9-1028-0B3A5B6A5FDD}"/>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020D8978-45DB-6D6F-E4E9-CCE535A24B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2" name="Resim 11">
              <a:extLst>
                <a:ext uri="{FF2B5EF4-FFF2-40B4-BE49-F238E27FC236}">
                  <a16:creationId xmlns:a16="http://schemas.microsoft.com/office/drawing/2014/main" id="{8EC083A0-2CD3-7604-1A79-17DDBB633D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4" name="Resim 13">
              <a:extLst>
                <a:ext uri="{FF2B5EF4-FFF2-40B4-BE49-F238E27FC236}">
                  <a16:creationId xmlns:a16="http://schemas.microsoft.com/office/drawing/2014/main" id="{76F47447-B0B4-4C92-9EAD-18E999E7FD4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5" name="Resim 14" descr="yazı tipi, meneviş mavisi, Majorelle Blue, simge, sembol içeren bir resim&#10;&#10;Açıklama otomatik olarak oluşturuldu">
              <a:extLst>
                <a:ext uri="{FF2B5EF4-FFF2-40B4-BE49-F238E27FC236}">
                  <a16:creationId xmlns:a16="http://schemas.microsoft.com/office/drawing/2014/main" id="{BE3390A9-0759-0CDF-8D60-4454695D5894}"/>
                </a:ext>
              </a:extLst>
            </p:cNvPr>
            <p:cNvPicPr>
              <a:picLocks noChangeAspect="1"/>
            </p:cNvPicPr>
            <p:nvPr/>
          </p:nvPicPr>
          <p:blipFill>
            <a:blip r:embed="rId8"/>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12544471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 </a:t>
            </a:r>
            <a:endParaRPr lang="en-US" sz="4400" dirty="0">
              <a:solidFill>
                <a:schemeClr val="tx1"/>
              </a:solidFill>
            </a:endParaRPr>
          </a:p>
        </p:txBody>
      </p:sp>
      <p:sp>
        <p:nvSpPr>
          <p:cNvPr id="8" name="Metin kutusu 7"/>
          <p:cNvSpPr txBox="1"/>
          <p:nvPr/>
        </p:nvSpPr>
        <p:spPr>
          <a:xfrm>
            <a:off x="0" y="746967"/>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pic>
        <p:nvPicPr>
          <p:cNvPr id="7" name="Resim 6">
            <a:extLst>
              <a:ext uri="{FF2B5EF4-FFF2-40B4-BE49-F238E27FC236}">
                <a16:creationId xmlns:a16="http://schemas.microsoft.com/office/drawing/2014/main" id="{16DD1DB0-B7F3-0471-3F77-58747A59F246}"/>
              </a:ext>
            </a:extLst>
          </p:cNvPr>
          <p:cNvPicPr>
            <a:picLocks noChangeAspect="1"/>
          </p:cNvPicPr>
          <p:nvPr/>
        </p:nvPicPr>
        <p:blipFill rotWithShape="1">
          <a:blip r:embed="rId3"/>
          <a:srcRect l="6145" t="17239" r="10295" b="33325"/>
          <a:stretch/>
        </p:blipFill>
        <p:spPr>
          <a:xfrm>
            <a:off x="169355" y="1569289"/>
            <a:ext cx="11103990" cy="3693459"/>
          </a:xfrm>
          <a:prstGeom prst="rect">
            <a:avLst/>
          </a:prstGeom>
        </p:spPr>
      </p:pic>
      <p:grpSp>
        <p:nvGrpSpPr>
          <p:cNvPr id="3" name="Grup 2">
            <a:extLst>
              <a:ext uri="{FF2B5EF4-FFF2-40B4-BE49-F238E27FC236}">
                <a16:creationId xmlns:a16="http://schemas.microsoft.com/office/drawing/2014/main" id="{56B28615-2F1C-D542-465D-2A9FAFE97A7C}"/>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AA555089-C6BE-7E19-1E92-59EC067578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AFF06A8A-DCFA-57E5-0FA3-32E6B75BDB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24A25EDA-87A7-A09E-3D8A-4716D81684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50E0AEBF-8F06-87E9-6986-58DD9AAD0BFA}"/>
                </a:ext>
              </a:extLst>
            </p:cNvPr>
            <p:cNvPicPr>
              <a:picLocks noChangeAspect="1"/>
            </p:cNvPicPr>
            <p:nvPr/>
          </p:nvPicPr>
          <p:blipFill>
            <a:blip r:embed="rId7"/>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14270935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 </a:t>
            </a:r>
            <a:endParaRPr lang="en-US" sz="4400" dirty="0">
              <a:solidFill>
                <a:schemeClr val="tx1"/>
              </a:solidFill>
            </a:endParaRPr>
          </a:p>
        </p:txBody>
      </p:sp>
      <p:sp>
        <p:nvSpPr>
          <p:cNvPr id="8" name="Metin kutusu 7"/>
          <p:cNvSpPr txBox="1"/>
          <p:nvPr/>
        </p:nvSpPr>
        <p:spPr>
          <a:xfrm>
            <a:off x="0" y="764896"/>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sp>
        <p:nvSpPr>
          <p:cNvPr id="11" name="Subtitle 11">
            <a:extLst>
              <a:ext uri="{FF2B5EF4-FFF2-40B4-BE49-F238E27FC236}">
                <a16:creationId xmlns:a16="http://schemas.microsoft.com/office/drawing/2014/main" id="{F330432C-B719-C3F1-53DC-A8990AADE691}"/>
              </a:ext>
            </a:extLst>
          </p:cNvPr>
          <p:cNvSpPr>
            <a:spLocks noGrp="1"/>
          </p:cNvSpPr>
          <p:nvPr>
            <p:ph type="subTitle" idx="1"/>
          </p:nvPr>
        </p:nvSpPr>
        <p:spPr>
          <a:xfrm>
            <a:off x="2033961" y="1905828"/>
            <a:ext cx="8031311" cy="3073448"/>
          </a:xfrm>
          <a:solidFill>
            <a:schemeClr val="bg1">
              <a:lumMod val="95000"/>
            </a:schemeClr>
          </a:solidFill>
        </p:spPr>
        <p:txBody>
          <a:bodyPr>
            <a:noAutofit/>
          </a:bodyPr>
          <a:lstStyle/>
          <a:p>
            <a:pPr algn="ctr"/>
            <a:r>
              <a:rPr lang="tr-TR" b="1" dirty="0">
                <a:solidFill>
                  <a:srgbClr val="0070C0"/>
                </a:solidFill>
                <a:latin typeface="Poppins" panose="00000500000000000000" pitchFamily="2" charset="-94"/>
                <a:cs typeface="Poppins" panose="00000500000000000000" pitchFamily="2" charset="-94"/>
              </a:rPr>
              <a:t>Sub-heading-5:</a:t>
            </a:r>
          </a:p>
          <a:p>
            <a:pPr algn="ctr"/>
            <a:endParaRPr lang="tr-TR" dirty="0">
              <a:solidFill>
                <a:srgbClr val="0070C0"/>
              </a:solidFill>
              <a:latin typeface="Poppins" panose="00000500000000000000" pitchFamily="2" charset="-94"/>
              <a:cs typeface="Poppins" panose="00000500000000000000" pitchFamily="2" charset="-94"/>
            </a:endParaRPr>
          </a:p>
          <a:p>
            <a:pPr algn="ctr"/>
            <a:r>
              <a:rPr lang="en-US" b="1" i="0" u="none" strike="noStrike">
                <a:solidFill>
                  <a:srgbClr val="0F6FC5"/>
                </a:solidFill>
                <a:effectLst/>
                <a:latin typeface="Poppins" panose="00000500000000000000" pitchFamily="2" charset="-94"/>
                <a:hlinkClick r:id="rId3"/>
              </a:rPr>
              <a:t>The dimensions of drama-based speaking skills</a:t>
            </a:r>
            <a:endParaRPr lang="en-US" b="1" i="0">
              <a:solidFill>
                <a:srgbClr val="1E88E5"/>
              </a:solidFill>
              <a:effectLst/>
              <a:latin typeface="Poppins" panose="00000500000000000000" pitchFamily="2" charset="-94"/>
            </a:endParaRPr>
          </a:p>
          <a:p>
            <a:pPr marL="342900" indent="-342900" algn="ctr">
              <a:buFont typeface="Arial" panose="020B0604020202020204" pitchFamily="34" charset="0"/>
              <a:buChar char="•"/>
            </a:pPr>
            <a:r>
              <a:rPr lang="tr-TR">
                <a:solidFill>
                  <a:srgbClr val="0070C0"/>
                </a:solidFill>
                <a:latin typeface="Poppins" panose="00000500000000000000" pitchFamily="2" charset="-94"/>
                <a:cs typeface="Poppins" panose="00000500000000000000" pitchFamily="2" charset="-94"/>
              </a:rPr>
              <a:t>Question </a:t>
            </a:r>
            <a:r>
              <a:rPr lang="tr-TR" dirty="0">
                <a:solidFill>
                  <a:srgbClr val="0070C0"/>
                </a:solidFill>
                <a:latin typeface="Poppins" panose="00000500000000000000" pitchFamily="2" charset="-94"/>
                <a:cs typeface="Poppins" panose="00000500000000000000" pitchFamily="2" charset="-94"/>
              </a:rPr>
              <a:t>1 </a:t>
            </a: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Question 2 </a:t>
            </a: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Question 3 </a:t>
            </a:r>
            <a:r>
              <a:rPr lang="en-US" dirty="0">
                <a:solidFill>
                  <a:srgbClr val="0070C0"/>
                </a:solidFill>
                <a:latin typeface="Poppins" panose="00000500000000000000" pitchFamily="2" charset="-94"/>
                <a:cs typeface="Poppins" panose="00000500000000000000" pitchFamily="2" charset="-94"/>
              </a:rPr>
              <a:t> </a:t>
            </a:r>
          </a:p>
        </p:txBody>
      </p:sp>
      <p:pic>
        <p:nvPicPr>
          <p:cNvPr id="13" name="Resim 12">
            <a:extLst>
              <a:ext uri="{FF2B5EF4-FFF2-40B4-BE49-F238E27FC236}">
                <a16:creationId xmlns:a16="http://schemas.microsoft.com/office/drawing/2014/main" id="{F924979D-341C-5E37-BB2D-9293D2799CBB}"/>
              </a:ext>
            </a:extLst>
          </p:cNvPr>
          <p:cNvPicPr>
            <a:picLocks noChangeAspect="1"/>
          </p:cNvPicPr>
          <p:nvPr/>
        </p:nvPicPr>
        <p:blipFill>
          <a:blip r:embed="rId4"/>
          <a:stretch>
            <a:fillRect/>
          </a:stretch>
        </p:blipFill>
        <p:spPr>
          <a:xfrm>
            <a:off x="193488" y="36653"/>
            <a:ext cx="1294653" cy="1675433"/>
          </a:xfrm>
          <a:prstGeom prst="rect">
            <a:avLst/>
          </a:prstGeom>
        </p:spPr>
      </p:pic>
      <p:sp>
        <p:nvSpPr>
          <p:cNvPr id="3" name="Unvan 1">
            <a:extLst>
              <a:ext uri="{FF2B5EF4-FFF2-40B4-BE49-F238E27FC236}">
                <a16:creationId xmlns:a16="http://schemas.microsoft.com/office/drawing/2014/main" id="{5D371428-BF7B-7067-B188-3B8B7E6EAB39}"/>
              </a:ext>
            </a:extLst>
          </p:cNvPr>
          <p:cNvSpPr txBox="1">
            <a:spLocks/>
          </p:cNvSpPr>
          <p:nvPr/>
        </p:nvSpPr>
        <p:spPr>
          <a:xfrm>
            <a:off x="1640914" y="769470"/>
            <a:ext cx="9595972" cy="738935"/>
          </a:xfrm>
          <a:prstGeom prst="rect">
            <a:avLst/>
          </a:prstGeom>
          <a:solidFill>
            <a:schemeClr val="accent1"/>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pPr algn="ctr"/>
            <a:r>
              <a:rPr lang="tr-TR" sz="2800" dirty="0">
                <a:solidFill>
                  <a:schemeClr val="bg1"/>
                </a:solidFill>
              </a:rPr>
              <a:t>MODULE-1: Intro to the world of drama and drama-based curricula  </a:t>
            </a:r>
            <a:endParaRPr lang="en-US" sz="2800" dirty="0">
              <a:solidFill>
                <a:schemeClr val="bg1"/>
              </a:solidFill>
            </a:endParaRPr>
          </a:p>
        </p:txBody>
      </p:sp>
      <p:grpSp>
        <p:nvGrpSpPr>
          <p:cNvPr id="7" name="Grup 6">
            <a:extLst>
              <a:ext uri="{FF2B5EF4-FFF2-40B4-BE49-F238E27FC236}">
                <a16:creationId xmlns:a16="http://schemas.microsoft.com/office/drawing/2014/main" id="{9C879CE4-7EEA-34CB-CDFF-CFFF47671D05}"/>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93BF2F92-03B6-79BB-25F1-6C5F5C6093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2" name="Resim 11">
              <a:extLst>
                <a:ext uri="{FF2B5EF4-FFF2-40B4-BE49-F238E27FC236}">
                  <a16:creationId xmlns:a16="http://schemas.microsoft.com/office/drawing/2014/main" id="{87DADD0F-BCAF-8989-0DFD-87A43AF7AF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4" name="Resim 13">
              <a:extLst>
                <a:ext uri="{FF2B5EF4-FFF2-40B4-BE49-F238E27FC236}">
                  <a16:creationId xmlns:a16="http://schemas.microsoft.com/office/drawing/2014/main" id="{1841B628-E530-96DB-E9CA-B0FC6256D4F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5" name="Resim 14" descr="yazı tipi, meneviş mavisi, Majorelle Blue, simge, sembol içeren bir resim&#10;&#10;Açıklama otomatik olarak oluşturuldu">
              <a:extLst>
                <a:ext uri="{FF2B5EF4-FFF2-40B4-BE49-F238E27FC236}">
                  <a16:creationId xmlns:a16="http://schemas.microsoft.com/office/drawing/2014/main" id="{78A24871-6F4A-F387-31CE-A984B6304F5E}"/>
                </a:ext>
              </a:extLst>
            </p:cNvPr>
            <p:cNvPicPr>
              <a:picLocks noChangeAspect="1"/>
            </p:cNvPicPr>
            <p:nvPr/>
          </p:nvPicPr>
          <p:blipFill>
            <a:blip r:embed="rId8"/>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22001297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 </a:t>
            </a:r>
            <a:endParaRPr lang="en-US" sz="4400" dirty="0">
              <a:solidFill>
                <a:schemeClr val="tx1"/>
              </a:solidFill>
            </a:endParaRPr>
          </a:p>
        </p:txBody>
      </p:sp>
      <p:sp>
        <p:nvSpPr>
          <p:cNvPr id="8" name="Metin kutusu 7"/>
          <p:cNvSpPr txBox="1"/>
          <p:nvPr/>
        </p:nvSpPr>
        <p:spPr>
          <a:xfrm>
            <a:off x="0" y="746967"/>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pic>
        <p:nvPicPr>
          <p:cNvPr id="7" name="Resim 6">
            <a:extLst>
              <a:ext uri="{FF2B5EF4-FFF2-40B4-BE49-F238E27FC236}">
                <a16:creationId xmlns:a16="http://schemas.microsoft.com/office/drawing/2014/main" id="{8665A96C-2CFC-9741-84C1-A431B59623E9}"/>
              </a:ext>
            </a:extLst>
          </p:cNvPr>
          <p:cNvPicPr>
            <a:picLocks noChangeAspect="1"/>
          </p:cNvPicPr>
          <p:nvPr/>
        </p:nvPicPr>
        <p:blipFill rotWithShape="1">
          <a:blip r:embed="rId3"/>
          <a:srcRect l="6146" t="16978" r="24412" b="36725"/>
          <a:stretch/>
        </p:blipFill>
        <p:spPr>
          <a:xfrm>
            <a:off x="651067" y="1529965"/>
            <a:ext cx="10140567" cy="3801035"/>
          </a:xfrm>
          <a:prstGeom prst="rect">
            <a:avLst/>
          </a:prstGeom>
        </p:spPr>
      </p:pic>
      <p:grpSp>
        <p:nvGrpSpPr>
          <p:cNvPr id="3" name="Grup 2">
            <a:extLst>
              <a:ext uri="{FF2B5EF4-FFF2-40B4-BE49-F238E27FC236}">
                <a16:creationId xmlns:a16="http://schemas.microsoft.com/office/drawing/2014/main" id="{6274674A-9DF5-2240-7203-49837ED0E562}"/>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2A15410B-8ECD-EB36-8EBB-F080C2618B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E63C77A4-7714-82E0-9F6A-685F70F8D1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485E3281-D8EC-8511-30DD-06245CDD6F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5D81D837-D401-27C0-A19F-BD51C0E9CF22}"/>
                </a:ext>
              </a:extLst>
            </p:cNvPr>
            <p:cNvPicPr>
              <a:picLocks noChangeAspect="1"/>
            </p:cNvPicPr>
            <p:nvPr/>
          </p:nvPicPr>
          <p:blipFill>
            <a:blip r:embed="rId7"/>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21729908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sp>
        <p:nvSpPr>
          <p:cNvPr id="14" name="Subtitle 11">
            <a:extLst>
              <a:ext uri="{FF2B5EF4-FFF2-40B4-BE49-F238E27FC236}">
                <a16:creationId xmlns:a16="http://schemas.microsoft.com/office/drawing/2014/main" id="{98F91304-FD49-4D48-8D04-AE4C66A7DA93}"/>
              </a:ext>
            </a:extLst>
          </p:cNvPr>
          <p:cNvSpPr txBox="1">
            <a:spLocks/>
          </p:cNvSpPr>
          <p:nvPr/>
        </p:nvSpPr>
        <p:spPr>
          <a:xfrm>
            <a:off x="1488141" y="1603515"/>
            <a:ext cx="8659906" cy="3650970"/>
          </a:xfrm>
          <a:prstGeom prst="rect">
            <a:avLst/>
          </a:prstGeom>
          <a:solidFill>
            <a:schemeClr val="bg1">
              <a:lumMod val="95000"/>
            </a:schemeClr>
          </a:solidFill>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marL="342900" indent="-342900">
              <a:buFont typeface="Arial" panose="020B0604020202020204" pitchFamily="34" charset="0"/>
              <a:buChar char="•"/>
            </a:pPr>
            <a:endParaRPr lang="tr-TR" dirty="0">
              <a:solidFill>
                <a:schemeClr val="tx2"/>
              </a:solidFill>
            </a:endParaRPr>
          </a:p>
          <a:p>
            <a:pPr marL="342900" indent="-342900" algn="just">
              <a:buFont typeface="Arial" panose="020B0604020202020204" pitchFamily="34" charset="0"/>
              <a:buChar char="•"/>
            </a:pPr>
            <a:r>
              <a:rPr lang="en-US" dirty="0">
                <a:solidFill>
                  <a:schemeClr val="tx2"/>
                </a:solidFill>
              </a:rPr>
              <a:t>We believe that bringing drama-based activities into the classrooms across Europe will increase the level of students’ motivation, interest, engagement, and most importantly, facilitate their learning process as well as improve their speaking skills.</a:t>
            </a:r>
          </a:p>
          <a:p>
            <a:pPr marL="342900" indent="-342900" algn="just">
              <a:buFont typeface="Arial" panose="020B0604020202020204" pitchFamily="34" charset="0"/>
              <a:buChar char="•"/>
            </a:pPr>
            <a:r>
              <a:rPr lang="en-US" dirty="0">
                <a:solidFill>
                  <a:schemeClr val="tx2"/>
                </a:solidFill>
              </a:rPr>
              <a:t>We have brought together 8 partners from 6 different countries and employed 12 ESL teachers to bring this project to life and carry it out for 24 months. Our multicultural and diverse cross-sectoral cooperation includes a theatre company, a directorate, a university, two NGOs, an adult education center, and a foreign language school.</a:t>
            </a:r>
          </a:p>
        </p:txBody>
      </p:sp>
    </p:spTree>
    <p:extLst>
      <p:ext uri="{BB962C8B-B14F-4D97-AF65-F5344CB8AC3E}">
        <p14:creationId xmlns:p14="http://schemas.microsoft.com/office/powerpoint/2010/main" val="39971792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 </a:t>
            </a:r>
            <a:endParaRPr lang="en-US" sz="4400" dirty="0">
              <a:solidFill>
                <a:schemeClr val="tx1"/>
              </a:solidFill>
            </a:endParaRPr>
          </a:p>
        </p:txBody>
      </p:sp>
      <p:sp>
        <p:nvSpPr>
          <p:cNvPr id="8" name="Metin kutusu 7"/>
          <p:cNvSpPr txBox="1"/>
          <p:nvPr/>
        </p:nvSpPr>
        <p:spPr>
          <a:xfrm>
            <a:off x="0" y="764896"/>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sp>
        <p:nvSpPr>
          <p:cNvPr id="11" name="Subtitle 11">
            <a:extLst>
              <a:ext uri="{FF2B5EF4-FFF2-40B4-BE49-F238E27FC236}">
                <a16:creationId xmlns:a16="http://schemas.microsoft.com/office/drawing/2014/main" id="{F330432C-B719-C3F1-53DC-A8990AADE691}"/>
              </a:ext>
            </a:extLst>
          </p:cNvPr>
          <p:cNvSpPr>
            <a:spLocks noGrp="1"/>
          </p:cNvSpPr>
          <p:nvPr>
            <p:ph type="subTitle" idx="1"/>
          </p:nvPr>
        </p:nvSpPr>
        <p:spPr>
          <a:xfrm>
            <a:off x="2033961" y="1905828"/>
            <a:ext cx="8031311" cy="3073448"/>
          </a:xfrm>
          <a:solidFill>
            <a:schemeClr val="bg1">
              <a:lumMod val="95000"/>
            </a:schemeClr>
          </a:solidFill>
        </p:spPr>
        <p:txBody>
          <a:bodyPr>
            <a:noAutofit/>
          </a:bodyPr>
          <a:lstStyle/>
          <a:p>
            <a:pPr algn="ctr"/>
            <a:r>
              <a:rPr lang="tr-TR" b="1" dirty="0">
                <a:solidFill>
                  <a:srgbClr val="0070C0"/>
                </a:solidFill>
                <a:latin typeface="Poppins" panose="00000500000000000000" pitchFamily="2" charset="-94"/>
                <a:cs typeface="Poppins" panose="00000500000000000000" pitchFamily="2" charset="-94"/>
              </a:rPr>
              <a:t>Sub-heading-1:</a:t>
            </a:r>
          </a:p>
          <a:p>
            <a:pPr algn="ctr"/>
            <a:endParaRPr lang="tr-TR" dirty="0">
              <a:solidFill>
                <a:srgbClr val="0070C0"/>
              </a:solidFill>
              <a:latin typeface="Poppins" panose="00000500000000000000" pitchFamily="2" charset="-94"/>
              <a:cs typeface="Poppins" panose="00000500000000000000" pitchFamily="2" charset="-94"/>
            </a:endParaRPr>
          </a:p>
          <a:p>
            <a:pPr algn="ctr"/>
            <a:r>
              <a:rPr lang="en-US" b="1" i="0" u="sng" dirty="0">
                <a:solidFill>
                  <a:srgbClr val="0A477E"/>
                </a:solidFill>
                <a:effectLst/>
                <a:latin typeface="Poppins" panose="00000500000000000000" pitchFamily="2" charset="-94"/>
                <a:hlinkClick r:id="rId3"/>
              </a:rPr>
              <a:t>How to design drama-based speaking curricula and learning materials</a:t>
            </a:r>
            <a:endParaRPr lang="en-US" b="1" i="0" dirty="0">
              <a:solidFill>
                <a:srgbClr val="1E88E5"/>
              </a:solidFill>
              <a:effectLst/>
              <a:latin typeface="Poppins" panose="00000500000000000000" pitchFamily="2" charset="-94"/>
            </a:endParaRP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Question 1 </a:t>
            </a: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Question 2 </a:t>
            </a: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Question 3 </a:t>
            </a:r>
            <a:r>
              <a:rPr lang="en-US" dirty="0">
                <a:solidFill>
                  <a:srgbClr val="0070C0"/>
                </a:solidFill>
                <a:latin typeface="Poppins" panose="00000500000000000000" pitchFamily="2" charset="-94"/>
                <a:cs typeface="Poppins" panose="00000500000000000000" pitchFamily="2" charset="-94"/>
              </a:rPr>
              <a:t> </a:t>
            </a:r>
          </a:p>
        </p:txBody>
      </p:sp>
      <p:pic>
        <p:nvPicPr>
          <p:cNvPr id="13" name="Resim 12">
            <a:extLst>
              <a:ext uri="{FF2B5EF4-FFF2-40B4-BE49-F238E27FC236}">
                <a16:creationId xmlns:a16="http://schemas.microsoft.com/office/drawing/2014/main" id="{F924979D-341C-5E37-BB2D-9293D2799CBB}"/>
              </a:ext>
            </a:extLst>
          </p:cNvPr>
          <p:cNvPicPr>
            <a:picLocks noChangeAspect="1"/>
          </p:cNvPicPr>
          <p:nvPr/>
        </p:nvPicPr>
        <p:blipFill>
          <a:blip r:embed="rId4"/>
          <a:stretch>
            <a:fillRect/>
          </a:stretch>
        </p:blipFill>
        <p:spPr>
          <a:xfrm>
            <a:off x="193488" y="36653"/>
            <a:ext cx="1294653" cy="1675433"/>
          </a:xfrm>
          <a:prstGeom prst="rect">
            <a:avLst/>
          </a:prstGeom>
        </p:spPr>
      </p:pic>
      <p:sp>
        <p:nvSpPr>
          <p:cNvPr id="7" name="Unvan 1">
            <a:extLst>
              <a:ext uri="{FF2B5EF4-FFF2-40B4-BE49-F238E27FC236}">
                <a16:creationId xmlns:a16="http://schemas.microsoft.com/office/drawing/2014/main" id="{14B69E87-B060-B5B9-AAE9-092287C0C173}"/>
              </a:ext>
            </a:extLst>
          </p:cNvPr>
          <p:cNvSpPr txBox="1">
            <a:spLocks/>
          </p:cNvSpPr>
          <p:nvPr/>
        </p:nvSpPr>
        <p:spPr>
          <a:xfrm>
            <a:off x="1640914" y="769470"/>
            <a:ext cx="9595972" cy="738935"/>
          </a:xfrm>
          <a:prstGeom prst="rect">
            <a:avLst/>
          </a:prstGeom>
          <a:solidFill>
            <a:schemeClr val="accent1"/>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pPr algn="ctr"/>
            <a:r>
              <a:rPr lang="tr-TR" sz="2800" dirty="0">
                <a:solidFill>
                  <a:schemeClr val="bg1"/>
                </a:solidFill>
              </a:rPr>
              <a:t>MODULE-1: Training module: how to do </a:t>
            </a:r>
            <a:endParaRPr lang="en-US" sz="2800" dirty="0">
              <a:solidFill>
                <a:schemeClr val="bg1"/>
              </a:solidFill>
            </a:endParaRPr>
          </a:p>
        </p:txBody>
      </p:sp>
      <p:grpSp>
        <p:nvGrpSpPr>
          <p:cNvPr id="3" name="Grup 2">
            <a:extLst>
              <a:ext uri="{FF2B5EF4-FFF2-40B4-BE49-F238E27FC236}">
                <a16:creationId xmlns:a16="http://schemas.microsoft.com/office/drawing/2014/main" id="{B224658D-6EB0-5FC9-19F4-483D8FDDC05F}"/>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EC8B0F49-EAD0-741F-4225-A3450AA1BA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2" name="Resim 11">
              <a:extLst>
                <a:ext uri="{FF2B5EF4-FFF2-40B4-BE49-F238E27FC236}">
                  <a16:creationId xmlns:a16="http://schemas.microsoft.com/office/drawing/2014/main" id="{8086ADCE-AD23-E62A-F829-BE637BCC4C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4" name="Resim 13">
              <a:extLst>
                <a:ext uri="{FF2B5EF4-FFF2-40B4-BE49-F238E27FC236}">
                  <a16:creationId xmlns:a16="http://schemas.microsoft.com/office/drawing/2014/main" id="{CE0CFC4D-002A-15F0-18C3-7DA8ADFBAD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5" name="Resim 14" descr="yazı tipi, meneviş mavisi, Majorelle Blue, simge, sembol içeren bir resim&#10;&#10;Açıklama otomatik olarak oluşturuldu">
              <a:extLst>
                <a:ext uri="{FF2B5EF4-FFF2-40B4-BE49-F238E27FC236}">
                  <a16:creationId xmlns:a16="http://schemas.microsoft.com/office/drawing/2014/main" id="{AA874598-3BE0-62BD-4F79-A2484C133BD1}"/>
                </a:ext>
              </a:extLst>
            </p:cNvPr>
            <p:cNvPicPr>
              <a:picLocks noChangeAspect="1"/>
            </p:cNvPicPr>
            <p:nvPr/>
          </p:nvPicPr>
          <p:blipFill>
            <a:blip r:embed="rId8"/>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19260419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 </a:t>
            </a:r>
            <a:endParaRPr lang="en-US" sz="4400" dirty="0">
              <a:solidFill>
                <a:schemeClr val="tx1"/>
              </a:solidFill>
            </a:endParaRPr>
          </a:p>
        </p:txBody>
      </p:sp>
      <p:sp>
        <p:nvSpPr>
          <p:cNvPr id="8" name="Metin kutusu 7"/>
          <p:cNvSpPr txBox="1"/>
          <p:nvPr/>
        </p:nvSpPr>
        <p:spPr>
          <a:xfrm>
            <a:off x="0" y="746967"/>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pic>
        <p:nvPicPr>
          <p:cNvPr id="7" name="Resim 6">
            <a:extLst>
              <a:ext uri="{FF2B5EF4-FFF2-40B4-BE49-F238E27FC236}">
                <a16:creationId xmlns:a16="http://schemas.microsoft.com/office/drawing/2014/main" id="{F07EA1FA-6CCD-49C0-4501-EFF03346460E}"/>
              </a:ext>
            </a:extLst>
          </p:cNvPr>
          <p:cNvPicPr>
            <a:picLocks noChangeAspect="1"/>
          </p:cNvPicPr>
          <p:nvPr/>
        </p:nvPicPr>
        <p:blipFill rotWithShape="1">
          <a:blip r:embed="rId3"/>
          <a:srcRect l="6145" t="17762" r="15294" b="30187"/>
          <a:stretch/>
        </p:blipFill>
        <p:spPr>
          <a:xfrm>
            <a:off x="684377" y="1425996"/>
            <a:ext cx="10485648" cy="3906049"/>
          </a:xfrm>
          <a:prstGeom prst="rect">
            <a:avLst/>
          </a:prstGeom>
        </p:spPr>
      </p:pic>
      <p:grpSp>
        <p:nvGrpSpPr>
          <p:cNvPr id="3" name="Grup 2">
            <a:extLst>
              <a:ext uri="{FF2B5EF4-FFF2-40B4-BE49-F238E27FC236}">
                <a16:creationId xmlns:a16="http://schemas.microsoft.com/office/drawing/2014/main" id="{99E66BB0-0A25-8980-1C2F-11202D05880D}"/>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B3A53218-80DA-2789-9125-E25EA65B53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DA41F7F6-D0C3-C165-894B-12EB2F4C6A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9B5219F5-C208-3B14-AB69-4CCB5C85FC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ED400E89-7762-3BFD-1446-A8DADAE5A91F}"/>
                </a:ext>
              </a:extLst>
            </p:cNvPr>
            <p:cNvPicPr>
              <a:picLocks noChangeAspect="1"/>
            </p:cNvPicPr>
            <p:nvPr/>
          </p:nvPicPr>
          <p:blipFill>
            <a:blip r:embed="rId7"/>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35358941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 </a:t>
            </a:r>
            <a:endParaRPr lang="en-US" sz="4400" dirty="0">
              <a:solidFill>
                <a:schemeClr val="tx1"/>
              </a:solidFill>
            </a:endParaRPr>
          </a:p>
        </p:txBody>
      </p:sp>
      <p:sp>
        <p:nvSpPr>
          <p:cNvPr id="8" name="Metin kutusu 7"/>
          <p:cNvSpPr txBox="1"/>
          <p:nvPr/>
        </p:nvSpPr>
        <p:spPr>
          <a:xfrm>
            <a:off x="0" y="764896"/>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sp>
        <p:nvSpPr>
          <p:cNvPr id="11" name="Subtitle 11">
            <a:extLst>
              <a:ext uri="{FF2B5EF4-FFF2-40B4-BE49-F238E27FC236}">
                <a16:creationId xmlns:a16="http://schemas.microsoft.com/office/drawing/2014/main" id="{F330432C-B719-C3F1-53DC-A8990AADE691}"/>
              </a:ext>
            </a:extLst>
          </p:cNvPr>
          <p:cNvSpPr>
            <a:spLocks noGrp="1"/>
          </p:cNvSpPr>
          <p:nvPr>
            <p:ph type="subTitle" idx="1"/>
          </p:nvPr>
        </p:nvSpPr>
        <p:spPr>
          <a:xfrm>
            <a:off x="2033961" y="1905828"/>
            <a:ext cx="8031311" cy="3073448"/>
          </a:xfrm>
          <a:solidFill>
            <a:schemeClr val="bg1">
              <a:lumMod val="95000"/>
            </a:schemeClr>
          </a:solidFill>
        </p:spPr>
        <p:txBody>
          <a:bodyPr>
            <a:noAutofit/>
          </a:bodyPr>
          <a:lstStyle/>
          <a:p>
            <a:pPr algn="ctr"/>
            <a:r>
              <a:rPr lang="tr-TR" b="1" dirty="0">
                <a:solidFill>
                  <a:srgbClr val="0070C0"/>
                </a:solidFill>
                <a:latin typeface="Poppins" panose="00000500000000000000" pitchFamily="2" charset="-94"/>
                <a:cs typeface="Poppins" panose="00000500000000000000" pitchFamily="2" charset="-94"/>
              </a:rPr>
              <a:t>Sub-heading-2:</a:t>
            </a:r>
          </a:p>
          <a:p>
            <a:pPr algn="ctr"/>
            <a:endParaRPr lang="tr-TR" dirty="0">
              <a:solidFill>
                <a:srgbClr val="0070C0"/>
              </a:solidFill>
              <a:latin typeface="Poppins" panose="00000500000000000000" pitchFamily="2" charset="-94"/>
              <a:cs typeface="Poppins" panose="00000500000000000000" pitchFamily="2" charset="-94"/>
            </a:endParaRPr>
          </a:p>
          <a:p>
            <a:pPr algn="ctr"/>
            <a:r>
              <a:rPr lang="en-US" b="1" i="0" u="none" strike="noStrike" dirty="0">
                <a:solidFill>
                  <a:srgbClr val="0F6FC5"/>
                </a:solidFill>
                <a:effectLst/>
                <a:latin typeface="Poppins" panose="00000500000000000000" pitchFamily="2" charset="-94"/>
                <a:hlinkClick r:id="rId3"/>
              </a:rPr>
              <a:t>How to implement drama-based speaking curricula and learning activities</a:t>
            </a:r>
            <a:endParaRPr lang="en-US" b="1" i="0" dirty="0">
              <a:solidFill>
                <a:srgbClr val="1E88E5"/>
              </a:solidFill>
              <a:effectLst/>
              <a:latin typeface="Poppins" panose="00000500000000000000" pitchFamily="2" charset="-94"/>
            </a:endParaRP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Question 1 </a:t>
            </a: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Question 2 </a:t>
            </a: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Question 3 </a:t>
            </a:r>
            <a:r>
              <a:rPr lang="en-US" dirty="0">
                <a:solidFill>
                  <a:srgbClr val="0070C0"/>
                </a:solidFill>
                <a:latin typeface="Poppins" panose="00000500000000000000" pitchFamily="2" charset="-94"/>
                <a:cs typeface="Poppins" panose="00000500000000000000" pitchFamily="2" charset="-94"/>
              </a:rPr>
              <a:t> </a:t>
            </a:r>
          </a:p>
        </p:txBody>
      </p:sp>
      <p:pic>
        <p:nvPicPr>
          <p:cNvPr id="13" name="Resim 12">
            <a:extLst>
              <a:ext uri="{FF2B5EF4-FFF2-40B4-BE49-F238E27FC236}">
                <a16:creationId xmlns:a16="http://schemas.microsoft.com/office/drawing/2014/main" id="{F924979D-341C-5E37-BB2D-9293D2799CBB}"/>
              </a:ext>
            </a:extLst>
          </p:cNvPr>
          <p:cNvPicPr>
            <a:picLocks noChangeAspect="1"/>
          </p:cNvPicPr>
          <p:nvPr/>
        </p:nvPicPr>
        <p:blipFill>
          <a:blip r:embed="rId4"/>
          <a:stretch>
            <a:fillRect/>
          </a:stretch>
        </p:blipFill>
        <p:spPr>
          <a:xfrm>
            <a:off x="193488" y="36653"/>
            <a:ext cx="1294653" cy="1675433"/>
          </a:xfrm>
          <a:prstGeom prst="rect">
            <a:avLst/>
          </a:prstGeom>
        </p:spPr>
      </p:pic>
      <p:sp>
        <p:nvSpPr>
          <p:cNvPr id="3" name="Unvan 1">
            <a:extLst>
              <a:ext uri="{FF2B5EF4-FFF2-40B4-BE49-F238E27FC236}">
                <a16:creationId xmlns:a16="http://schemas.microsoft.com/office/drawing/2014/main" id="{DA77E259-4C50-702D-6C15-3E358A8CB105}"/>
              </a:ext>
            </a:extLst>
          </p:cNvPr>
          <p:cNvSpPr txBox="1">
            <a:spLocks/>
          </p:cNvSpPr>
          <p:nvPr/>
        </p:nvSpPr>
        <p:spPr>
          <a:xfrm>
            <a:off x="1640914" y="769470"/>
            <a:ext cx="9595972" cy="738935"/>
          </a:xfrm>
          <a:prstGeom prst="rect">
            <a:avLst/>
          </a:prstGeom>
          <a:solidFill>
            <a:schemeClr val="accent1"/>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pPr algn="ctr"/>
            <a:r>
              <a:rPr lang="tr-TR" sz="2800" dirty="0">
                <a:solidFill>
                  <a:schemeClr val="bg1"/>
                </a:solidFill>
              </a:rPr>
              <a:t>MODULE-1: Training module: how to do </a:t>
            </a:r>
            <a:endParaRPr lang="en-US" sz="2800" dirty="0">
              <a:solidFill>
                <a:schemeClr val="bg1"/>
              </a:solidFill>
            </a:endParaRPr>
          </a:p>
        </p:txBody>
      </p:sp>
      <p:grpSp>
        <p:nvGrpSpPr>
          <p:cNvPr id="7" name="Grup 6">
            <a:extLst>
              <a:ext uri="{FF2B5EF4-FFF2-40B4-BE49-F238E27FC236}">
                <a16:creationId xmlns:a16="http://schemas.microsoft.com/office/drawing/2014/main" id="{5C4D084C-AD95-1C74-E984-6409227CA8C0}"/>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FDABA63A-3989-B34E-7F57-8D727BA967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2" name="Resim 11">
              <a:extLst>
                <a:ext uri="{FF2B5EF4-FFF2-40B4-BE49-F238E27FC236}">
                  <a16:creationId xmlns:a16="http://schemas.microsoft.com/office/drawing/2014/main" id="{4F3F6CB9-5815-0230-2F77-5EB482642E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4" name="Resim 13">
              <a:extLst>
                <a:ext uri="{FF2B5EF4-FFF2-40B4-BE49-F238E27FC236}">
                  <a16:creationId xmlns:a16="http://schemas.microsoft.com/office/drawing/2014/main" id="{E966A57D-20F9-C9EB-B550-B58313EC3DB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5" name="Resim 14" descr="yazı tipi, meneviş mavisi, Majorelle Blue, simge, sembol içeren bir resim&#10;&#10;Açıklama otomatik olarak oluşturuldu">
              <a:extLst>
                <a:ext uri="{FF2B5EF4-FFF2-40B4-BE49-F238E27FC236}">
                  <a16:creationId xmlns:a16="http://schemas.microsoft.com/office/drawing/2014/main" id="{3434DF35-478C-64A5-AFA5-FD8313E6AB2E}"/>
                </a:ext>
              </a:extLst>
            </p:cNvPr>
            <p:cNvPicPr>
              <a:picLocks noChangeAspect="1"/>
            </p:cNvPicPr>
            <p:nvPr/>
          </p:nvPicPr>
          <p:blipFill>
            <a:blip r:embed="rId8"/>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34054566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 </a:t>
            </a:r>
            <a:endParaRPr lang="en-US" sz="4400" dirty="0">
              <a:solidFill>
                <a:schemeClr val="tx1"/>
              </a:solidFill>
            </a:endParaRPr>
          </a:p>
        </p:txBody>
      </p:sp>
      <p:sp>
        <p:nvSpPr>
          <p:cNvPr id="8" name="Metin kutusu 7"/>
          <p:cNvSpPr txBox="1"/>
          <p:nvPr/>
        </p:nvSpPr>
        <p:spPr>
          <a:xfrm>
            <a:off x="0" y="746967"/>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pic>
        <p:nvPicPr>
          <p:cNvPr id="7" name="Resim 6">
            <a:extLst>
              <a:ext uri="{FF2B5EF4-FFF2-40B4-BE49-F238E27FC236}">
                <a16:creationId xmlns:a16="http://schemas.microsoft.com/office/drawing/2014/main" id="{AB3F2DA2-53C2-3002-0093-E82D26280271}"/>
              </a:ext>
            </a:extLst>
          </p:cNvPr>
          <p:cNvPicPr>
            <a:picLocks noChangeAspect="1"/>
          </p:cNvPicPr>
          <p:nvPr/>
        </p:nvPicPr>
        <p:blipFill rotWithShape="1">
          <a:blip r:embed="rId3"/>
          <a:srcRect l="6146" t="19593" r="13333" b="30709"/>
          <a:stretch/>
        </p:blipFill>
        <p:spPr>
          <a:xfrm>
            <a:off x="270277" y="1524466"/>
            <a:ext cx="10902146" cy="3783105"/>
          </a:xfrm>
          <a:prstGeom prst="rect">
            <a:avLst/>
          </a:prstGeom>
        </p:spPr>
      </p:pic>
      <p:grpSp>
        <p:nvGrpSpPr>
          <p:cNvPr id="3" name="Grup 2">
            <a:extLst>
              <a:ext uri="{FF2B5EF4-FFF2-40B4-BE49-F238E27FC236}">
                <a16:creationId xmlns:a16="http://schemas.microsoft.com/office/drawing/2014/main" id="{9A7A44A1-998F-9D83-C98F-3ADEDF86EBE7}"/>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5AAF3A53-B25E-42E0-2DB6-2AB630CE41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D5CC8CDB-4AD3-54C6-8BC0-529A2D5325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94A1965D-A9C4-B663-7712-A83F2ACF45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EDC675BC-E225-F9CA-A42A-12285F45D00A}"/>
                </a:ext>
              </a:extLst>
            </p:cNvPr>
            <p:cNvPicPr>
              <a:picLocks noChangeAspect="1"/>
            </p:cNvPicPr>
            <p:nvPr/>
          </p:nvPicPr>
          <p:blipFill>
            <a:blip r:embed="rId7"/>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36653276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 </a:t>
            </a:r>
            <a:endParaRPr lang="en-US" sz="4400" dirty="0">
              <a:solidFill>
                <a:schemeClr val="tx1"/>
              </a:solidFill>
            </a:endParaRPr>
          </a:p>
        </p:txBody>
      </p:sp>
      <p:sp>
        <p:nvSpPr>
          <p:cNvPr id="8" name="Metin kutusu 7"/>
          <p:cNvSpPr txBox="1"/>
          <p:nvPr/>
        </p:nvSpPr>
        <p:spPr>
          <a:xfrm>
            <a:off x="0" y="764896"/>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sp>
        <p:nvSpPr>
          <p:cNvPr id="11" name="Subtitle 11">
            <a:extLst>
              <a:ext uri="{FF2B5EF4-FFF2-40B4-BE49-F238E27FC236}">
                <a16:creationId xmlns:a16="http://schemas.microsoft.com/office/drawing/2014/main" id="{F330432C-B719-C3F1-53DC-A8990AADE691}"/>
              </a:ext>
            </a:extLst>
          </p:cNvPr>
          <p:cNvSpPr>
            <a:spLocks noGrp="1"/>
          </p:cNvSpPr>
          <p:nvPr>
            <p:ph type="subTitle" idx="1"/>
          </p:nvPr>
        </p:nvSpPr>
        <p:spPr>
          <a:xfrm>
            <a:off x="2033961" y="1905828"/>
            <a:ext cx="8031311" cy="3417806"/>
          </a:xfrm>
          <a:solidFill>
            <a:schemeClr val="bg1">
              <a:lumMod val="95000"/>
            </a:schemeClr>
          </a:solidFill>
        </p:spPr>
        <p:txBody>
          <a:bodyPr>
            <a:noAutofit/>
          </a:bodyPr>
          <a:lstStyle/>
          <a:p>
            <a:pPr algn="ctr"/>
            <a:r>
              <a:rPr lang="tr-TR" b="1" dirty="0">
                <a:solidFill>
                  <a:srgbClr val="0070C0"/>
                </a:solidFill>
                <a:latin typeface="Poppins" panose="00000500000000000000" pitchFamily="2" charset="-94"/>
                <a:cs typeface="Poppins" panose="00000500000000000000" pitchFamily="2" charset="-94"/>
              </a:rPr>
              <a:t>Sub-heading-3:</a:t>
            </a:r>
          </a:p>
          <a:p>
            <a:pPr algn="ctr"/>
            <a:endParaRPr lang="tr-TR" dirty="0">
              <a:solidFill>
                <a:srgbClr val="0070C0"/>
              </a:solidFill>
              <a:latin typeface="Poppins" panose="00000500000000000000" pitchFamily="2" charset="-94"/>
              <a:cs typeface="Poppins" panose="00000500000000000000" pitchFamily="2" charset="-94"/>
            </a:endParaRPr>
          </a:p>
          <a:p>
            <a:pPr algn="ctr"/>
            <a:r>
              <a:rPr lang="en-US" b="1" i="0" u="none" strike="noStrike" dirty="0">
                <a:solidFill>
                  <a:srgbClr val="0F6FC5"/>
                </a:solidFill>
                <a:effectLst/>
                <a:latin typeface="Poppins" panose="00000500000000000000" pitchFamily="2" charset="-94"/>
                <a:hlinkClick r:id="rId3"/>
              </a:rPr>
              <a:t>How to assess drama based speaking (cognitive, affective, linguistic (pronunciation, grammar, vocabulary))</a:t>
            </a:r>
            <a:endParaRPr lang="en-US" b="1" i="0" dirty="0">
              <a:solidFill>
                <a:srgbClr val="1E88E5"/>
              </a:solidFill>
              <a:effectLst/>
              <a:latin typeface="Poppins" panose="00000500000000000000" pitchFamily="2" charset="-94"/>
            </a:endParaRP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Question 1 </a:t>
            </a: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Question 2 </a:t>
            </a: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Question 3 </a:t>
            </a:r>
            <a:r>
              <a:rPr lang="en-US" dirty="0">
                <a:solidFill>
                  <a:srgbClr val="0070C0"/>
                </a:solidFill>
                <a:latin typeface="Poppins" panose="00000500000000000000" pitchFamily="2" charset="-94"/>
                <a:cs typeface="Poppins" panose="00000500000000000000" pitchFamily="2" charset="-94"/>
              </a:rPr>
              <a:t> </a:t>
            </a:r>
          </a:p>
        </p:txBody>
      </p:sp>
      <p:pic>
        <p:nvPicPr>
          <p:cNvPr id="13" name="Resim 12">
            <a:extLst>
              <a:ext uri="{FF2B5EF4-FFF2-40B4-BE49-F238E27FC236}">
                <a16:creationId xmlns:a16="http://schemas.microsoft.com/office/drawing/2014/main" id="{F924979D-341C-5E37-BB2D-9293D2799CBB}"/>
              </a:ext>
            </a:extLst>
          </p:cNvPr>
          <p:cNvPicPr>
            <a:picLocks noChangeAspect="1"/>
          </p:cNvPicPr>
          <p:nvPr/>
        </p:nvPicPr>
        <p:blipFill>
          <a:blip r:embed="rId4"/>
          <a:stretch>
            <a:fillRect/>
          </a:stretch>
        </p:blipFill>
        <p:spPr>
          <a:xfrm>
            <a:off x="193488" y="36653"/>
            <a:ext cx="1294653" cy="1675433"/>
          </a:xfrm>
          <a:prstGeom prst="rect">
            <a:avLst/>
          </a:prstGeom>
        </p:spPr>
      </p:pic>
      <p:sp>
        <p:nvSpPr>
          <p:cNvPr id="3" name="Unvan 1">
            <a:extLst>
              <a:ext uri="{FF2B5EF4-FFF2-40B4-BE49-F238E27FC236}">
                <a16:creationId xmlns:a16="http://schemas.microsoft.com/office/drawing/2014/main" id="{DA77E259-4C50-702D-6C15-3E358A8CB105}"/>
              </a:ext>
            </a:extLst>
          </p:cNvPr>
          <p:cNvSpPr txBox="1">
            <a:spLocks/>
          </p:cNvSpPr>
          <p:nvPr/>
        </p:nvSpPr>
        <p:spPr>
          <a:xfrm>
            <a:off x="1640914" y="769470"/>
            <a:ext cx="9595972" cy="738935"/>
          </a:xfrm>
          <a:prstGeom prst="rect">
            <a:avLst/>
          </a:prstGeom>
          <a:solidFill>
            <a:schemeClr val="accent1"/>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pPr algn="ctr"/>
            <a:r>
              <a:rPr lang="tr-TR" sz="2800" dirty="0">
                <a:solidFill>
                  <a:schemeClr val="bg1"/>
                </a:solidFill>
              </a:rPr>
              <a:t>MODULE-1: Training module: how to do </a:t>
            </a:r>
            <a:endParaRPr lang="en-US" sz="2800" dirty="0">
              <a:solidFill>
                <a:schemeClr val="bg1"/>
              </a:solidFill>
            </a:endParaRPr>
          </a:p>
        </p:txBody>
      </p:sp>
      <p:grpSp>
        <p:nvGrpSpPr>
          <p:cNvPr id="7" name="Grup 6">
            <a:extLst>
              <a:ext uri="{FF2B5EF4-FFF2-40B4-BE49-F238E27FC236}">
                <a16:creationId xmlns:a16="http://schemas.microsoft.com/office/drawing/2014/main" id="{F9909AF9-D86E-9E68-A164-9558F1AA6928}"/>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81A35B00-5F4B-4D88-7973-35E9C0A1ED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2" name="Resim 11">
              <a:extLst>
                <a:ext uri="{FF2B5EF4-FFF2-40B4-BE49-F238E27FC236}">
                  <a16:creationId xmlns:a16="http://schemas.microsoft.com/office/drawing/2014/main" id="{E8527216-8A37-5741-7666-C480044DDD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4" name="Resim 13">
              <a:extLst>
                <a:ext uri="{FF2B5EF4-FFF2-40B4-BE49-F238E27FC236}">
                  <a16:creationId xmlns:a16="http://schemas.microsoft.com/office/drawing/2014/main" id="{91DE33A0-5C14-68B3-1EB7-CF3D8818DB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5" name="Resim 14" descr="yazı tipi, meneviş mavisi, Majorelle Blue, simge, sembol içeren bir resim&#10;&#10;Açıklama otomatik olarak oluşturuldu">
              <a:extLst>
                <a:ext uri="{FF2B5EF4-FFF2-40B4-BE49-F238E27FC236}">
                  <a16:creationId xmlns:a16="http://schemas.microsoft.com/office/drawing/2014/main" id="{07E17302-6CD1-B591-5FB1-3CAEB4075B97}"/>
                </a:ext>
              </a:extLst>
            </p:cNvPr>
            <p:cNvPicPr>
              <a:picLocks noChangeAspect="1"/>
            </p:cNvPicPr>
            <p:nvPr/>
          </p:nvPicPr>
          <p:blipFill>
            <a:blip r:embed="rId8"/>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17887113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 </a:t>
            </a:r>
            <a:endParaRPr lang="en-US" sz="4400" dirty="0">
              <a:solidFill>
                <a:schemeClr val="tx1"/>
              </a:solidFill>
            </a:endParaRPr>
          </a:p>
        </p:txBody>
      </p:sp>
      <p:sp>
        <p:nvSpPr>
          <p:cNvPr id="8" name="Metin kutusu 7"/>
          <p:cNvSpPr txBox="1"/>
          <p:nvPr/>
        </p:nvSpPr>
        <p:spPr>
          <a:xfrm>
            <a:off x="0" y="746967"/>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pic>
        <p:nvPicPr>
          <p:cNvPr id="9" name="Resim 8">
            <a:extLst>
              <a:ext uri="{FF2B5EF4-FFF2-40B4-BE49-F238E27FC236}">
                <a16:creationId xmlns:a16="http://schemas.microsoft.com/office/drawing/2014/main" id="{EB9B7F18-092E-6D05-C886-1549B2EB6321}"/>
              </a:ext>
            </a:extLst>
          </p:cNvPr>
          <p:cNvPicPr>
            <a:picLocks noChangeAspect="1"/>
          </p:cNvPicPr>
          <p:nvPr/>
        </p:nvPicPr>
        <p:blipFill rotWithShape="1">
          <a:blip r:embed="rId3"/>
          <a:srcRect l="6145" t="17500" r="10589" b="27832"/>
          <a:stretch/>
        </p:blipFill>
        <p:spPr>
          <a:xfrm>
            <a:off x="282518" y="1417030"/>
            <a:ext cx="10877665" cy="4015186"/>
          </a:xfrm>
          <a:prstGeom prst="rect">
            <a:avLst/>
          </a:prstGeom>
        </p:spPr>
      </p:pic>
      <p:grpSp>
        <p:nvGrpSpPr>
          <p:cNvPr id="3" name="Grup 2">
            <a:extLst>
              <a:ext uri="{FF2B5EF4-FFF2-40B4-BE49-F238E27FC236}">
                <a16:creationId xmlns:a16="http://schemas.microsoft.com/office/drawing/2014/main" id="{19CB0E73-733C-16EA-C27F-6EA3A2CB64E2}"/>
              </a:ext>
            </a:extLst>
          </p:cNvPr>
          <p:cNvGrpSpPr/>
          <p:nvPr/>
        </p:nvGrpSpPr>
        <p:grpSpPr>
          <a:xfrm>
            <a:off x="91948" y="6080002"/>
            <a:ext cx="12100052" cy="787399"/>
            <a:chOff x="91948" y="6080002"/>
            <a:chExt cx="12100052" cy="787399"/>
          </a:xfrm>
        </p:grpSpPr>
        <p:pic>
          <p:nvPicPr>
            <p:cNvPr id="7" name="Resim 6">
              <a:extLst>
                <a:ext uri="{FF2B5EF4-FFF2-40B4-BE49-F238E27FC236}">
                  <a16:creationId xmlns:a16="http://schemas.microsoft.com/office/drawing/2014/main" id="{4D9EC4F8-BBC4-9AC8-8E11-E1E3B33B7A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C587028F-42CF-596D-3D16-412E8D157D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C59DD478-7896-39AD-F260-80B3297ED1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10FD72C0-77F4-2EDE-540C-B75C11B862B7}"/>
                </a:ext>
              </a:extLst>
            </p:cNvPr>
            <p:cNvPicPr>
              <a:picLocks noChangeAspect="1"/>
            </p:cNvPicPr>
            <p:nvPr/>
          </p:nvPicPr>
          <p:blipFill>
            <a:blip r:embed="rId7"/>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16389520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 </a:t>
            </a:r>
            <a:endParaRPr lang="en-US" sz="4400" dirty="0">
              <a:solidFill>
                <a:schemeClr val="tx1"/>
              </a:solidFill>
            </a:endParaRPr>
          </a:p>
        </p:txBody>
      </p:sp>
      <p:sp>
        <p:nvSpPr>
          <p:cNvPr id="8" name="Metin kutusu 7"/>
          <p:cNvSpPr txBox="1"/>
          <p:nvPr/>
        </p:nvSpPr>
        <p:spPr>
          <a:xfrm>
            <a:off x="0" y="764896"/>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sp>
        <p:nvSpPr>
          <p:cNvPr id="11" name="Subtitle 11">
            <a:extLst>
              <a:ext uri="{FF2B5EF4-FFF2-40B4-BE49-F238E27FC236}">
                <a16:creationId xmlns:a16="http://schemas.microsoft.com/office/drawing/2014/main" id="{F330432C-B719-C3F1-53DC-A8990AADE691}"/>
              </a:ext>
            </a:extLst>
          </p:cNvPr>
          <p:cNvSpPr>
            <a:spLocks noGrp="1"/>
          </p:cNvSpPr>
          <p:nvPr>
            <p:ph type="subTitle" idx="1"/>
          </p:nvPr>
        </p:nvSpPr>
        <p:spPr>
          <a:xfrm>
            <a:off x="2033961" y="1905828"/>
            <a:ext cx="8031311" cy="3211862"/>
          </a:xfrm>
          <a:solidFill>
            <a:schemeClr val="bg1">
              <a:lumMod val="95000"/>
            </a:schemeClr>
          </a:solidFill>
        </p:spPr>
        <p:txBody>
          <a:bodyPr>
            <a:noAutofit/>
          </a:bodyPr>
          <a:lstStyle/>
          <a:p>
            <a:pPr algn="ctr"/>
            <a:r>
              <a:rPr lang="tr-TR" b="1" dirty="0">
                <a:solidFill>
                  <a:srgbClr val="0070C0"/>
                </a:solidFill>
                <a:latin typeface="Poppins" panose="00000500000000000000" pitchFamily="2" charset="-94"/>
                <a:cs typeface="Poppins" panose="00000500000000000000" pitchFamily="2" charset="-94"/>
              </a:rPr>
              <a:t>Sub-heading-4:</a:t>
            </a:r>
          </a:p>
          <a:p>
            <a:pPr algn="ctr"/>
            <a:endParaRPr lang="tr-TR" dirty="0">
              <a:solidFill>
                <a:srgbClr val="0070C0"/>
              </a:solidFill>
              <a:latin typeface="Poppins" panose="00000500000000000000" pitchFamily="2" charset="-94"/>
              <a:cs typeface="Poppins" panose="00000500000000000000" pitchFamily="2" charset="-94"/>
            </a:endParaRPr>
          </a:p>
          <a:p>
            <a:pPr algn="ctr"/>
            <a:r>
              <a:rPr lang="en-US" b="1" i="0" u="sng" dirty="0">
                <a:solidFill>
                  <a:srgbClr val="0A477E"/>
                </a:solidFill>
                <a:effectLst/>
                <a:latin typeface="Poppins" panose="00000500000000000000" pitchFamily="2" charset="-94"/>
                <a:hlinkClick r:id="rId3"/>
              </a:rPr>
              <a:t>How to use various performance ways of drama on stage</a:t>
            </a:r>
            <a:endParaRPr lang="en-US" b="1" i="0" dirty="0">
              <a:solidFill>
                <a:srgbClr val="1E88E5"/>
              </a:solidFill>
              <a:effectLst/>
              <a:latin typeface="Poppins" panose="00000500000000000000" pitchFamily="2" charset="-94"/>
            </a:endParaRP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Question 1 </a:t>
            </a: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Question 2 </a:t>
            </a: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Question 3 </a:t>
            </a:r>
            <a:r>
              <a:rPr lang="en-US" dirty="0">
                <a:solidFill>
                  <a:srgbClr val="0070C0"/>
                </a:solidFill>
                <a:latin typeface="Poppins" panose="00000500000000000000" pitchFamily="2" charset="-94"/>
                <a:cs typeface="Poppins" panose="00000500000000000000" pitchFamily="2" charset="-94"/>
              </a:rPr>
              <a:t> </a:t>
            </a:r>
          </a:p>
        </p:txBody>
      </p:sp>
      <p:pic>
        <p:nvPicPr>
          <p:cNvPr id="13" name="Resim 12">
            <a:extLst>
              <a:ext uri="{FF2B5EF4-FFF2-40B4-BE49-F238E27FC236}">
                <a16:creationId xmlns:a16="http://schemas.microsoft.com/office/drawing/2014/main" id="{F924979D-341C-5E37-BB2D-9293D2799CBB}"/>
              </a:ext>
            </a:extLst>
          </p:cNvPr>
          <p:cNvPicPr>
            <a:picLocks noChangeAspect="1"/>
          </p:cNvPicPr>
          <p:nvPr/>
        </p:nvPicPr>
        <p:blipFill>
          <a:blip r:embed="rId4"/>
          <a:stretch>
            <a:fillRect/>
          </a:stretch>
        </p:blipFill>
        <p:spPr>
          <a:xfrm>
            <a:off x="193488" y="36653"/>
            <a:ext cx="1294653" cy="1675433"/>
          </a:xfrm>
          <a:prstGeom prst="rect">
            <a:avLst/>
          </a:prstGeom>
        </p:spPr>
      </p:pic>
      <p:sp>
        <p:nvSpPr>
          <p:cNvPr id="3" name="Unvan 1">
            <a:extLst>
              <a:ext uri="{FF2B5EF4-FFF2-40B4-BE49-F238E27FC236}">
                <a16:creationId xmlns:a16="http://schemas.microsoft.com/office/drawing/2014/main" id="{A3D170C4-11D8-15BD-C82C-E4EADFBC8117}"/>
              </a:ext>
            </a:extLst>
          </p:cNvPr>
          <p:cNvSpPr txBox="1">
            <a:spLocks/>
          </p:cNvSpPr>
          <p:nvPr/>
        </p:nvSpPr>
        <p:spPr>
          <a:xfrm>
            <a:off x="1640914" y="769470"/>
            <a:ext cx="9595972" cy="738935"/>
          </a:xfrm>
          <a:prstGeom prst="rect">
            <a:avLst/>
          </a:prstGeom>
          <a:solidFill>
            <a:schemeClr val="accent1"/>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pPr algn="ctr"/>
            <a:r>
              <a:rPr lang="tr-TR" sz="2800" dirty="0">
                <a:solidFill>
                  <a:schemeClr val="bg1"/>
                </a:solidFill>
              </a:rPr>
              <a:t>MODULE-1: Training module: how to do </a:t>
            </a:r>
            <a:endParaRPr lang="en-US" sz="2800" dirty="0">
              <a:solidFill>
                <a:schemeClr val="bg1"/>
              </a:solidFill>
            </a:endParaRPr>
          </a:p>
        </p:txBody>
      </p:sp>
      <p:grpSp>
        <p:nvGrpSpPr>
          <p:cNvPr id="7" name="Grup 6">
            <a:extLst>
              <a:ext uri="{FF2B5EF4-FFF2-40B4-BE49-F238E27FC236}">
                <a16:creationId xmlns:a16="http://schemas.microsoft.com/office/drawing/2014/main" id="{FA26B18E-1991-264A-F768-F248568668E1}"/>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B97245A8-5EE8-2BD5-2934-ECA31F546E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2" name="Resim 11">
              <a:extLst>
                <a:ext uri="{FF2B5EF4-FFF2-40B4-BE49-F238E27FC236}">
                  <a16:creationId xmlns:a16="http://schemas.microsoft.com/office/drawing/2014/main" id="{D0DBAE05-E278-A7A8-B921-CDC767CFDA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4" name="Resim 13">
              <a:extLst>
                <a:ext uri="{FF2B5EF4-FFF2-40B4-BE49-F238E27FC236}">
                  <a16:creationId xmlns:a16="http://schemas.microsoft.com/office/drawing/2014/main" id="{5E782E50-E935-19F5-0B68-915E2462C0D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5" name="Resim 14" descr="yazı tipi, meneviş mavisi, Majorelle Blue, simge, sembol içeren bir resim&#10;&#10;Açıklama otomatik olarak oluşturuldu">
              <a:extLst>
                <a:ext uri="{FF2B5EF4-FFF2-40B4-BE49-F238E27FC236}">
                  <a16:creationId xmlns:a16="http://schemas.microsoft.com/office/drawing/2014/main" id="{86D14FBD-111E-15AF-F474-24BA41B0A001}"/>
                </a:ext>
              </a:extLst>
            </p:cNvPr>
            <p:cNvPicPr>
              <a:picLocks noChangeAspect="1"/>
            </p:cNvPicPr>
            <p:nvPr/>
          </p:nvPicPr>
          <p:blipFill>
            <a:blip r:embed="rId8"/>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18851402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 </a:t>
            </a:r>
            <a:endParaRPr lang="en-US" sz="4400" dirty="0">
              <a:solidFill>
                <a:schemeClr val="tx1"/>
              </a:solidFill>
            </a:endParaRPr>
          </a:p>
        </p:txBody>
      </p:sp>
      <p:sp>
        <p:nvSpPr>
          <p:cNvPr id="8" name="Metin kutusu 7"/>
          <p:cNvSpPr txBox="1"/>
          <p:nvPr/>
        </p:nvSpPr>
        <p:spPr>
          <a:xfrm>
            <a:off x="0" y="746967"/>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pic>
        <p:nvPicPr>
          <p:cNvPr id="7" name="Resim 6">
            <a:extLst>
              <a:ext uri="{FF2B5EF4-FFF2-40B4-BE49-F238E27FC236}">
                <a16:creationId xmlns:a16="http://schemas.microsoft.com/office/drawing/2014/main" id="{CAD82748-3795-A5BF-F2C8-00658CF391B8}"/>
              </a:ext>
            </a:extLst>
          </p:cNvPr>
          <p:cNvPicPr>
            <a:picLocks noChangeAspect="1"/>
          </p:cNvPicPr>
          <p:nvPr/>
        </p:nvPicPr>
        <p:blipFill rotWithShape="1">
          <a:blip r:embed="rId3"/>
          <a:srcRect l="4264" t="17239" r="6146" b="58435"/>
          <a:stretch/>
        </p:blipFill>
        <p:spPr>
          <a:xfrm>
            <a:off x="259977" y="2590905"/>
            <a:ext cx="10922747" cy="1667435"/>
          </a:xfrm>
          <a:prstGeom prst="rect">
            <a:avLst/>
          </a:prstGeom>
        </p:spPr>
      </p:pic>
      <p:grpSp>
        <p:nvGrpSpPr>
          <p:cNvPr id="3" name="Grup 2">
            <a:extLst>
              <a:ext uri="{FF2B5EF4-FFF2-40B4-BE49-F238E27FC236}">
                <a16:creationId xmlns:a16="http://schemas.microsoft.com/office/drawing/2014/main" id="{2FA3136E-2075-1305-3A80-0EFCD6E114FA}"/>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281CA135-0E74-3430-6B1E-66F9F43884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5DE2D9BF-A503-4585-DE15-F9183E94B1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11B1CA24-7F67-E7C6-7468-49EFAE35B9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438BF3A9-2E71-3574-0E46-0F080C54E65F}"/>
                </a:ext>
              </a:extLst>
            </p:cNvPr>
            <p:cNvPicPr>
              <a:picLocks noChangeAspect="1"/>
            </p:cNvPicPr>
            <p:nvPr/>
          </p:nvPicPr>
          <p:blipFill>
            <a:blip r:embed="rId7"/>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12939981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 </a:t>
            </a:r>
            <a:endParaRPr lang="en-US" sz="4400" dirty="0">
              <a:solidFill>
                <a:schemeClr val="tx1"/>
              </a:solidFill>
            </a:endParaRPr>
          </a:p>
        </p:txBody>
      </p:sp>
      <p:sp>
        <p:nvSpPr>
          <p:cNvPr id="8" name="Metin kutusu 7"/>
          <p:cNvSpPr txBox="1"/>
          <p:nvPr/>
        </p:nvSpPr>
        <p:spPr>
          <a:xfrm>
            <a:off x="0" y="764896"/>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sp>
        <p:nvSpPr>
          <p:cNvPr id="11" name="Subtitle 11">
            <a:extLst>
              <a:ext uri="{FF2B5EF4-FFF2-40B4-BE49-F238E27FC236}">
                <a16:creationId xmlns:a16="http://schemas.microsoft.com/office/drawing/2014/main" id="{F330432C-B719-C3F1-53DC-A8990AADE691}"/>
              </a:ext>
            </a:extLst>
          </p:cNvPr>
          <p:cNvSpPr>
            <a:spLocks noGrp="1"/>
          </p:cNvSpPr>
          <p:nvPr>
            <p:ph type="subTitle" idx="1"/>
          </p:nvPr>
        </p:nvSpPr>
        <p:spPr>
          <a:xfrm>
            <a:off x="2033961" y="1905828"/>
            <a:ext cx="8031311" cy="3073448"/>
          </a:xfrm>
          <a:solidFill>
            <a:schemeClr val="bg1">
              <a:lumMod val="95000"/>
            </a:schemeClr>
          </a:solidFill>
        </p:spPr>
        <p:txBody>
          <a:bodyPr>
            <a:noAutofit/>
          </a:bodyPr>
          <a:lstStyle/>
          <a:p>
            <a:pPr algn="ctr"/>
            <a:r>
              <a:rPr lang="tr-TR" b="1" dirty="0">
                <a:solidFill>
                  <a:srgbClr val="0070C0"/>
                </a:solidFill>
                <a:latin typeface="Poppins" panose="00000500000000000000" pitchFamily="2" charset="-94"/>
                <a:cs typeface="Poppins" panose="00000500000000000000" pitchFamily="2" charset="-94"/>
              </a:rPr>
              <a:t>Sub-heading-5:</a:t>
            </a:r>
          </a:p>
          <a:p>
            <a:pPr algn="ctr"/>
            <a:endParaRPr lang="tr-TR" dirty="0">
              <a:solidFill>
                <a:srgbClr val="0070C0"/>
              </a:solidFill>
              <a:latin typeface="Poppins" panose="00000500000000000000" pitchFamily="2" charset="-94"/>
              <a:cs typeface="Poppins" panose="00000500000000000000" pitchFamily="2" charset="-94"/>
            </a:endParaRPr>
          </a:p>
          <a:p>
            <a:pPr algn="ctr"/>
            <a:r>
              <a:rPr lang="en-US" b="1" i="0" u="sng" dirty="0">
                <a:solidFill>
                  <a:srgbClr val="0A477E"/>
                </a:solidFill>
                <a:effectLst/>
                <a:latin typeface="Poppins" panose="00000500000000000000" pitchFamily="2" charset="-94"/>
                <a:hlinkClick r:id="rId3"/>
              </a:rPr>
              <a:t>How to put drama and the improvement of speaking skill into the same pot</a:t>
            </a:r>
            <a:endParaRPr lang="en-US" b="1" i="0" dirty="0">
              <a:solidFill>
                <a:srgbClr val="1E88E5"/>
              </a:solidFill>
              <a:effectLst/>
              <a:latin typeface="Poppins" panose="00000500000000000000" pitchFamily="2" charset="-94"/>
            </a:endParaRP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Question 1 </a:t>
            </a: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Question 2 </a:t>
            </a: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Question 3 </a:t>
            </a:r>
            <a:r>
              <a:rPr lang="en-US" dirty="0">
                <a:solidFill>
                  <a:srgbClr val="0070C0"/>
                </a:solidFill>
                <a:latin typeface="Poppins" panose="00000500000000000000" pitchFamily="2" charset="-94"/>
                <a:cs typeface="Poppins" panose="00000500000000000000" pitchFamily="2" charset="-94"/>
              </a:rPr>
              <a:t> </a:t>
            </a:r>
          </a:p>
        </p:txBody>
      </p:sp>
      <p:pic>
        <p:nvPicPr>
          <p:cNvPr id="13" name="Resim 12">
            <a:extLst>
              <a:ext uri="{FF2B5EF4-FFF2-40B4-BE49-F238E27FC236}">
                <a16:creationId xmlns:a16="http://schemas.microsoft.com/office/drawing/2014/main" id="{F924979D-341C-5E37-BB2D-9293D2799CBB}"/>
              </a:ext>
            </a:extLst>
          </p:cNvPr>
          <p:cNvPicPr>
            <a:picLocks noChangeAspect="1"/>
          </p:cNvPicPr>
          <p:nvPr/>
        </p:nvPicPr>
        <p:blipFill>
          <a:blip r:embed="rId4"/>
          <a:stretch>
            <a:fillRect/>
          </a:stretch>
        </p:blipFill>
        <p:spPr>
          <a:xfrm>
            <a:off x="193488" y="36653"/>
            <a:ext cx="1294653" cy="1675433"/>
          </a:xfrm>
          <a:prstGeom prst="rect">
            <a:avLst/>
          </a:prstGeom>
        </p:spPr>
      </p:pic>
      <p:sp>
        <p:nvSpPr>
          <p:cNvPr id="3" name="Unvan 1">
            <a:extLst>
              <a:ext uri="{FF2B5EF4-FFF2-40B4-BE49-F238E27FC236}">
                <a16:creationId xmlns:a16="http://schemas.microsoft.com/office/drawing/2014/main" id="{58326745-3432-67EA-F028-D1AAB1BEC205}"/>
              </a:ext>
            </a:extLst>
          </p:cNvPr>
          <p:cNvSpPr txBox="1">
            <a:spLocks/>
          </p:cNvSpPr>
          <p:nvPr/>
        </p:nvSpPr>
        <p:spPr>
          <a:xfrm>
            <a:off x="1640914" y="769470"/>
            <a:ext cx="9595972" cy="738935"/>
          </a:xfrm>
          <a:prstGeom prst="rect">
            <a:avLst/>
          </a:prstGeom>
          <a:solidFill>
            <a:schemeClr val="accent1"/>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pPr algn="ctr"/>
            <a:r>
              <a:rPr lang="tr-TR" sz="2800" dirty="0">
                <a:solidFill>
                  <a:schemeClr val="bg1"/>
                </a:solidFill>
              </a:rPr>
              <a:t>MODULE-1: Training module: how to do </a:t>
            </a:r>
            <a:endParaRPr lang="en-US" sz="2800" dirty="0">
              <a:solidFill>
                <a:schemeClr val="bg1"/>
              </a:solidFill>
            </a:endParaRPr>
          </a:p>
        </p:txBody>
      </p:sp>
      <p:grpSp>
        <p:nvGrpSpPr>
          <p:cNvPr id="7" name="Grup 6">
            <a:extLst>
              <a:ext uri="{FF2B5EF4-FFF2-40B4-BE49-F238E27FC236}">
                <a16:creationId xmlns:a16="http://schemas.microsoft.com/office/drawing/2014/main" id="{7E1A0D5C-4AF3-9FC2-B818-ED27C7AD49B9}"/>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DEA27889-ADA9-CD48-BB0A-B38682B7CB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2" name="Resim 11">
              <a:extLst>
                <a:ext uri="{FF2B5EF4-FFF2-40B4-BE49-F238E27FC236}">
                  <a16:creationId xmlns:a16="http://schemas.microsoft.com/office/drawing/2014/main" id="{16C78400-E5C1-D170-363F-F4F5047D27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4" name="Resim 13">
              <a:extLst>
                <a:ext uri="{FF2B5EF4-FFF2-40B4-BE49-F238E27FC236}">
                  <a16:creationId xmlns:a16="http://schemas.microsoft.com/office/drawing/2014/main" id="{0D633ADD-27A5-556F-F86D-C17B89DAB8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5" name="Resim 14" descr="yazı tipi, meneviş mavisi, Majorelle Blue, simge, sembol içeren bir resim&#10;&#10;Açıklama otomatik olarak oluşturuldu">
              <a:extLst>
                <a:ext uri="{FF2B5EF4-FFF2-40B4-BE49-F238E27FC236}">
                  <a16:creationId xmlns:a16="http://schemas.microsoft.com/office/drawing/2014/main" id="{DDE4C8C6-4B57-68C3-E305-E5A80666FD36}"/>
                </a:ext>
              </a:extLst>
            </p:cNvPr>
            <p:cNvPicPr>
              <a:picLocks noChangeAspect="1"/>
            </p:cNvPicPr>
            <p:nvPr/>
          </p:nvPicPr>
          <p:blipFill>
            <a:blip r:embed="rId8"/>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34013909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 </a:t>
            </a:r>
            <a:endParaRPr lang="en-US" sz="4400" dirty="0">
              <a:solidFill>
                <a:schemeClr val="tx1"/>
              </a:solidFill>
            </a:endParaRPr>
          </a:p>
        </p:txBody>
      </p:sp>
      <p:sp>
        <p:nvSpPr>
          <p:cNvPr id="8" name="Metin kutusu 7"/>
          <p:cNvSpPr txBox="1"/>
          <p:nvPr/>
        </p:nvSpPr>
        <p:spPr>
          <a:xfrm>
            <a:off x="0" y="746967"/>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pic>
        <p:nvPicPr>
          <p:cNvPr id="7" name="Resim 6">
            <a:extLst>
              <a:ext uri="{FF2B5EF4-FFF2-40B4-BE49-F238E27FC236}">
                <a16:creationId xmlns:a16="http://schemas.microsoft.com/office/drawing/2014/main" id="{87477FEA-BC51-677D-1481-B3D6E29D2CAA}"/>
              </a:ext>
            </a:extLst>
          </p:cNvPr>
          <p:cNvPicPr>
            <a:picLocks noChangeAspect="1"/>
          </p:cNvPicPr>
          <p:nvPr/>
        </p:nvPicPr>
        <p:blipFill rotWithShape="1">
          <a:blip r:embed="rId3"/>
          <a:srcRect l="4412" t="25871" r="7647" b="50000"/>
          <a:stretch/>
        </p:blipFill>
        <p:spPr>
          <a:xfrm>
            <a:off x="495024" y="2597629"/>
            <a:ext cx="10721789" cy="1653988"/>
          </a:xfrm>
          <a:prstGeom prst="rect">
            <a:avLst/>
          </a:prstGeom>
        </p:spPr>
      </p:pic>
      <p:grpSp>
        <p:nvGrpSpPr>
          <p:cNvPr id="3" name="Grup 2">
            <a:extLst>
              <a:ext uri="{FF2B5EF4-FFF2-40B4-BE49-F238E27FC236}">
                <a16:creationId xmlns:a16="http://schemas.microsoft.com/office/drawing/2014/main" id="{3D552740-B840-BE37-C43C-88814EB95C64}"/>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907F1CAF-7578-3AD2-C5EC-D5DF039683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14BAFCC1-63E4-5C11-D450-858C0E6DF6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585BA805-8957-29B4-3832-3475A11BC4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248F102E-936A-208C-A433-D385D3859BA6}"/>
                </a:ext>
              </a:extLst>
            </p:cNvPr>
            <p:cNvPicPr>
              <a:picLocks noChangeAspect="1"/>
            </p:cNvPicPr>
            <p:nvPr/>
          </p:nvPicPr>
          <p:blipFill>
            <a:blip r:embed="rId7"/>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37935026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sp>
        <p:nvSpPr>
          <p:cNvPr id="14" name="Subtitle 11">
            <a:extLst>
              <a:ext uri="{FF2B5EF4-FFF2-40B4-BE49-F238E27FC236}">
                <a16:creationId xmlns:a16="http://schemas.microsoft.com/office/drawing/2014/main" id="{98F91304-FD49-4D48-8D04-AE4C66A7DA93}"/>
              </a:ext>
            </a:extLst>
          </p:cNvPr>
          <p:cNvSpPr txBox="1">
            <a:spLocks/>
          </p:cNvSpPr>
          <p:nvPr/>
        </p:nvSpPr>
        <p:spPr>
          <a:xfrm>
            <a:off x="1488141" y="1603514"/>
            <a:ext cx="8659906" cy="3987243"/>
          </a:xfrm>
          <a:prstGeom prst="rect">
            <a:avLst/>
          </a:prstGeom>
          <a:solidFill>
            <a:schemeClr val="bg1">
              <a:lumMod val="95000"/>
            </a:schemeClr>
          </a:solidFill>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marL="342900" indent="-342900">
              <a:buFont typeface="Arial" panose="020B0604020202020204" pitchFamily="34" charset="0"/>
              <a:buChar char="•"/>
            </a:pPr>
            <a:endParaRPr lang="tr-TR" dirty="0">
              <a:solidFill>
                <a:schemeClr val="tx2"/>
              </a:solidFill>
            </a:endParaRPr>
          </a:p>
          <a:p>
            <a:pPr algn="ctr"/>
            <a:r>
              <a:rPr lang="en-US" b="1" dirty="0">
                <a:solidFill>
                  <a:schemeClr val="tx2"/>
                </a:solidFill>
              </a:rPr>
              <a:t>The aims of our project are</a:t>
            </a:r>
          </a:p>
          <a:p>
            <a:pPr marL="342900" indent="-342900" algn="just">
              <a:buFont typeface="Arial" panose="020B0604020202020204" pitchFamily="34" charset="0"/>
              <a:buChar char="•"/>
            </a:pPr>
            <a:r>
              <a:rPr lang="en-US" dirty="0">
                <a:solidFill>
                  <a:schemeClr val="tx2"/>
                </a:solidFill>
              </a:rPr>
              <a:t>to assist the progress of learning English as a foreign language, in particular speaking skills, by developing a speaking assessment rubric, a set of training materials, a drama-based activity book, and, finally, an e-learning platform which will unite all previously mentioned intellectual outputs and be made available for use both for teachers and their students even after the project is finalized,</a:t>
            </a:r>
            <a:endParaRPr lang="tr-TR" dirty="0">
              <a:solidFill>
                <a:schemeClr val="tx2"/>
              </a:solidFill>
            </a:endParaRPr>
          </a:p>
          <a:p>
            <a:pPr marL="342900" indent="-342900" algn="just">
              <a:buFont typeface="Arial" panose="020B0604020202020204" pitchFamily="34" charset="0"/>
              <a:buChar char="•"/>
            </a:pPr>
            <a:r>
              <a:rPr lang="en-US" dirty="0">
                <a:solidFill>
                  <a:schemeClr val="tx2"/>
                </a:solidFill>
              </a:rPr>
              <a:t>to develop new and innovative teaching methods and implement these directly into practice as well as professional development through project work.</a:t>
            </a:r>
          </a:p>
        </p:txBody>
      </p:sp>
    </p:spTree>
    <p:extLst>
      <p:ext uri="{BB962C8B-B14F-4D97-AF65-F5344CB8AC3E}">
        <p14:creationId xmlns:p14="http://schemas.microsoft.com/office/powerpoint/2010/main" val="30128991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 </a:t>
            </a:r>
            <a:endParaRPr lang="en-US" sz="4400" dirty="0">
              <a:solidFill>
                <a:schemeClr val="tx1"/>
              </a:solidFill>
            </a:endParaRPr>
          </a:p>
        </p:txBody>
      </p:sp>
      <p:sp>
        <p:nvSpPr>
          <p:cNvPr id="8" name="Metin kutusu 7"/>
          <p:cNvSpPr txBox="1"/>
          <p:nvPr/>
        </p:nvSpPr>
        <p:spPr>
          <a:xfrm>
            <a:off x="0" y="764896"/>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sp>
        <p:nvSpPr>
          <p:cNvPr id="11" name="Subtitle 11">
            <a:extLst>
              <a:ext uri="{FF2B5EF4-FFF2-40B4-BE49-F238E27FC236}">
                <a16:creationId xmlns:a16="http://schemas.microsoft.com/office/drawing/2014/main" id="{F330432C-B719-C3F1-53DC-A8990AADE691}"/>
              </a:ext>
            </a:extLst>
          </p:cNvPr>
          <p:cNvSpPr>
            <a:spLocks noGrp="1"/>
          </p:cNvSpPr>
          <p:nvPr>
            <p:ph type="subTitle" idx="1"/>
          </p:nvPr>
        </p:nvSpPr>
        <p:spPr>
          <a:xfrm>
            <a:off x="2033961" y="1905828"/>
            <a:ext cx="8031311" cy="3073448"/>
          </a:xfrm>
          <a:solidFill>
            <a:schemeClr val="bg1">
              <a:lumMod val="95000"/>
            </a:schemeClr>
          </a:solidFill>
        </p:spPr>
        <p:txBody>
          <a:bodyPr>
            <a:noAutofit/>
          </a:bodyPr>
          <a:lstStyle/>
          <a:p>
            <a:pPr algn="ctr"/>
            <a:r>
              <a:rPr lang="tr-TR" b="1" dirty="0">
                <a:solidFill>
                  <a:srgbClr val="0070C0"/>
                </a:solidFill>
                <a:latin typeface="Poppins" panose="00000500000000000000" pitchFamily="2" charset="-94"/>
                <a:cs typeface="Poppins" panose="00000500000000000000" pitchFamily="2" charset="-94"/>
              </a:rPr>
              <a:t>Sub-heading-6:</a:t>
            </a:r>
          </a:p>
          <a:p>
            <a:pPr algn="ctr"/>
            <a:endParaRPr lang="tr-TR" dirty="0">
              <a:solidFill>
                <a:srgbClr val="0070C0"/>
              </a:solidFill>
              <a:latin typeface="Poppins" panose="00000500000000000000" pitchFamily="2" charset="-94"/>
              <a:cs typeface="Poppins" panose="00000500000000000000" pitchFamily="2" charset="-94"/>
            </a:endParaRPr>
          </a:p>
          <a:p>
            <a:pPr algn="ctr"/>
            <a:r>
              <a:rPr lang="en-US" b="1" i="0" u="none" strike="noStrike" dirty="0">
                <a:solidFill>
                  <a:srgbClr val="0F6FC5"/>
                </a:solidFill>
                <a:effectLst/>
                <a:latin typeface="Poppins" panose="00000500000000000000" pitchFamily="2" charset="-94"/>
                <a:hlinkClick r:id="rId3"/>
              </a:rPr>
              <a:t>How to use </a:t>
            </a:r>
            <a:r>
              <a:rPr lang="en-US" b="1" i="0" u="none" strike="noStrike" dirty="0" err="1">
                <a:solidFill>
                  <a:srgbClr val="0F6FC5"/>
                </a:solidFill>
                <a:effectLst/>
                <a:latin typeface="Poppins" panose="00000500000000000000" pitchFamily="2" charset="-94"/>
                <a:hlinkClick r:id="rId3"/>
              </a:rPr>
              <a:t>nonclassic</a:t>
            </a:r>
            <a:r>
              <a:rPr lang="en-US" b="1" i="0" u="none" strike="noStrike">
                <a:solidFill>
                  <a:srgbClr val="0F6FC5"/>
                </a:solidFill>
                <a:effectLst/>
                <a:latin typeface="Poppins" panose="00000500000000000000" pitchFamily="2" charset="-94"/>
                <a:hlinkClick r:id="rId3"/>
              </a:rPr>
              <a:t> ways to improve the skills of speaking a foreign language</a:t>
            </a:r>
            <a:endParaRPr lang="en-US" b="1" i="0">
              <a:solidFill>
                <a:srgbClr val="1E88E5"/>
              </a:solidFill>
              <a:effectLst/>
              <a:latin typeface="Poppins" panose="00000500000000000000" pitchFamily="2" charset="-94"/>
            </a:endParaRPr>
          </a:p>
          <a:p>
            <a:pPr marL="342900" indent="-342900" algn="ctr">
              <a:buFont typeface="Arial" panose="020B0604020202020204" pitchFamily="34" charset="0"/>
              <a:buChar char="•"/>
            </a:pPr>
            <a:r>
              <a:rPr lang="tr-TR">
                <a:solidFill>
                  <a:srgbClr val="0070C0"/>
                </a:solidFill>
                <a:latin typeface="Poppins" panose="00000500000000000000" pitchFamily="2" charset="-94"/>
                <a:cs typeface="Poppins" panose="00000500000000000000" pitchFamily="2" charset="-94"/>
              </a:rPr>
              <a:t>Question </a:t>
            </a:r>
            <a:r>
              <a:rPr lang="tr-TR" dirty="0">
                <a:solidFill>
                  <a:srgbClr val="0070C0"/>
                </a:solidFill>
                <a:latin typeface="Poppins" panose="00000500000000000000" pitchFamily="2" charset="-94"/>
                <a:cs typeface="Poppins" panose="00000500000000000000" pitchFamily="2" charset="-94"/>
              </a:rPr>
              <a:t>1 </a:t>
            </a: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Question 2 </a:t>
            </a: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Question 3 </a:t>
            </a:r>
            <a:r>
              <a:rPr lang="en-US" dirty="0">
                <a:solidFill>
                  <a:srgbClr val="0070C0"/>
                </a:solidFill>
                <a:latin typeface="Poppins" panose="00000500000000000000" pitchFamily="2" charset="-94"/>
                <a:cs typeface="Poppins" panose="00000500000000000000" pitchFamily="2" charset="-94"/>
              </a:rPr>
              <a:t> </a:t>
            </a:r>
          </a:p>
        </p:txBody>
      </p:sp>
      <p:pic>
        <p:nvPicPr>
          <p:cNvPr id="13" name="Resim 12">
            <a:extLst>
              <a:ext uri="{FF2B5EF4-FFF2-40B4-BE49-F238E27FC236}">
                <a16:creationId xmlns:a16="http://schemas.microsoft.com/office/drawing/2014/main" id="{F924979D-341C-5E37-BB2D-9293D2799CBB}"/>
              </a:ext>
            </a:extLst>
          </p:cNvPr>
          <p:cNvPicPr>
            <a:picLocks noChangeAspect="1"/>
          </p:cNvPicPr>
          <p:nvPr/>
        </p:nvPicPr>
        <p:blipFill>
          <a:blip r:embed="rId4"/>
          <a:stretch>
            <a:fillRect/>
          </a:stretch>
        </p:blipFill>
        <p:spPr>
          <a:xfrm>
            <a:off x="193488" y="36653"/>
            <a:ext cx="1294653" cy="1675433"/>
          </a:xfrm>
          <a:prstGeom prst="rect">
            <a:avLst/>
          </a:prstGeom>
        </p:spPr>
      </p:pic>
      <p:sp>
        <p:nvSpPr>
          <p:cNvPr id="3" name="Unvan 1">
            <a:extLst>
              <a:ext uri="{FF2B5EF4-FFF2-40B4-BE49-F238E27FC236}">
                <a16:creationId xmlns:a16="http://schemas.microsoft.com/office/drawing/2014/main" id="{1761C1F0-BE11-3949-AEF7-DFECCC0B1729}"/>
              </a:ext>
            </a:extLst>
          </p:cNvPr>
          <p:cNvSpPr txBox="1">
            <a:spLocks/>
          </p:cNvSpPr>
          <p:nvPr/>
        </p:nvSpPr>
        <p:spPr>
          <a:xfrm>
            <a:off x="1640914" y="769470"/>
            <a:ext cx="9595972" cy="738935"/>
          </a:xfrm>
          <a:prstGeom prst="rect">
            <a:avLst/>
          </a:prstGeom>
          <a:solidFill>
            <a:schemeClr val="accent1"/>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pPr algn="ctr"/>
            <a:r>
              <a:rPr lang="tr-TR" sz="2800" dirty="0">
                <a:solidFill>
                  <a:schemeClr val="bg1"/>
                </a:solidFill>
              </a:rPr>
              <a:t>MODULE-1: Training module: how to do </a:t>
            </a:r>
            <a:endParaRPr lang="en-US" sz="2800" dirty="0">
              <a:solidFill>
                <a:schemeClr val="bg1"/>
              </a:solidFill>
            </a:endParaRPr>
          </a:p>
        </p:txBody>
      </p:sp>
      <p:grpSp>
        <p:nvGrpSpPr>
          <p:cNvPr id="7" name="Grup 6">
            <a:extLst>
              <a:ext uri="{FF2B5EF4-FFF2-40B4-BE49-F238E27FC236}">
                <a16:creationId xmlns:a16="http://schemas.microsoft.com/office/drawing/2014/main" id="{279054B5-7221-8B3C-B9C4-42EE7E3D8BF0}"/>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13C2E46D-EA09-F9DC-8B6B-8974865B9D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2" name="Resim 11">
              <a:extLst>
                <a:ext uri="{FF2B5EF4-FFF2-40B4-BE49-F238E27FC236}">
                  <a16:creationId xmlns:a16="http://schemas.microsoft.com/office/drawing/2014/main" id="{F0E1E01D-E57D-CA2B-8400-9AB935D7A7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4" name="Resim 13">
              <a:extLst>
                <a:ext uri="{FF2B5EF4-FFF2-40B4-BE49-F238E27FC236}">
                  <a16:creationId xmlns:a16="http://schemas.microsoft.com/office/drawing/2014/main" id="{B7B705D2-DD1C-F7C8-0F67-BBDF31C147B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5" name="Resim 14" descr="yazı tipi, meneviş mavisi, Majorelle Blue, simge, sembol içeren bir resim&#10;&#10;Açıklama otomatik olarak oluşturuldu">
              <a:extLst>
                <a:ext uri="{FF2B5EF4-FFF2-40B4-BE49-F238E27FC236}">
                  <a16:creationId xmlns:a16="http://schemas.microsoft.com/office/drawing/2014/main" id="{82FA7494-EB4B-C6EB-4177-5B34EC487707}"/>
                </a:ext>
              </a:extLst>
            </p:cNvPr>
            <p:cNvPicPr>
              <a:picLocks noChangeAspect="1"/>
            </p:cNvPicPr>
            <p:nvPr/>
          </p:nvPicPr>
          <p:blipFill>
            <a:blip r:embed="rId8"/>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17722301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 </a:t>
            </a:r>
            <a:endParaRPr lang="en-US" sz="4400" dirty="0">
              <a:solidFill>
                <a:schemeClr val="tx1"/>
              </a:solidFill>
            </a:endParaRPr>
          </a:p>
        </p:txBody>
      </p:sp>
      <p:sp>
        <p:nvSpPr>
          <p:cNvPr id="8" name="Metin kutusu 7"/>
          <p:cNvSpPr txBox="1"/>
          <p:nvPr/>
        </p:nvSpPr>
        <p:spPr>
          <a:xfrm>
            <a:off x="0" y="746967"/>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pic>
        <p:nvPicPr>
          <p:cNvPr id="7" name="Resim 6">
            <a:extLst>
              <a:ext uri="{FF2B5EF4-FFF2-40B4-BE49-F238E27FC236}">
                <a16:creationId xmlns:a16="http://schemas.microsoft.com/office/drawing/2014/main" id="{8D49D182-8FE6-2A48-DEE6-E390B063B25A}"/>
              </a:ext>
            </a:extLst>
          </p:cNvPr>
          <p:cNvPicPr>
            <a:picLocks noChangeAspect="1"/>
          </p:cNvPicPr>
          <p:nvPr/>
        </p:nvPicPr>
        <p:blipFill rotWithShape="1">
          <a:blip r:embed="rId3"/>
          <a:srcRect l="4853" t="21874" r="9265" b="27832"/>
          <a:stretch/>
        </p:blipFill>
        <p:spPr>
          <a:xfrm>
            <a:off x="282595" y="1625308"/>
            <a:ext cx="10877510" cy="3581421"/>
          </a:xfrm>
          <a:prstGeom prst="rect">
            <a:avLst/>
          </a:prstGeom>
        </p:spPr>
      </p:pic>
      <p:grpSp>
        <p:nvGrpSpPr>
          <p:cNvPr id="14" name="Grup 13">
            <a:extLst>
              <a:ext uri="{FF2B5EF4-FFF2-40B4-BE49-F238E27FC236}">
                <a16:creationId xmlns:a16="http://schemas.microsoft.com/office/drawing/2014/main" id="{CE8CF7CC-6C49-3998-9BF7-7426CDBE8AD6}"/>
              </a:ext>
            </a:extLst>
          </p:cNvPr>
          <p:cNvGrpSpPr/>
          <p:nvPr/>
        </p:nvGrpSpPr>
        <p:grpSpPr>
          <a:xfrm>
            <a:off x="91948" y="6080002"/>
            <a:ext cx="12100052" cy="787399"/>
            <a:chOff x="91948" y="6080002"/>
            <a:chExt cx="12100052" cy="787399"/>
          </a:xfrm>
        </p:grpSpPr>
        <p:pic>
          <p:nvPicPr>
            <p:cNvPr id="15" name="Resim 14">
              <a:extLst>
                <a:ext uri="{FF2B5EF4-FFF2-40B4-BE49-F238E27FC236}">
                  <a16:creationId xmlns:a16="http://schemas.microsoft.com/office/drawing/2014/main" id="{F6E94693-476E-6158-BB78-0BB903FD77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6" name="Resim 15">
              <a:extLst>
                <a:ext uri="{FF2B5EF4-FFF2-40B4-BE49-F238E27FC236}">
                  <a16:creationId xmlns:a16="http://schemas.microsoft.com/office/drawing/2014/main" id="{4230C46E-A66F-E9C0-1D7E-07E2FCC02B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7" name="Resim 16">
              <a:extLst>
                <a:ext uri="{FF2B5EF4-FFF2-40B4-BE49-F238E27FC236}">
                  <a16:creationId xmlns:a16="http://schemas.microsoft.com/office/drawing/2014/main" id="{2535836C-C85E-7017-B631-9C87A48044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8" name="Resim 17" descr="yazı tipi, meneviş mavisi, Majorelle Blue, simge, sembol içeren bir resim&#10;&#10;Açıklama otomatik olarak oluşturuldu">
              <a:extLst>
                <a:ext uri="{FF2B5EF4-FFF2-40B4-BE49-F238E27FC236}">
                  <a16:creationId xmlns:a16="http://schemas.microsoft.com/office/drawing/2014/main" id="{79016120-B637-6555-6C65-51B60EDD6564}"/>
                </a:ext>
              </a:extLst>
            </p:cNvPr>
            <p:cNvPicPr>
              <a:picLocks noChangeAspect="1"/>
            </p:cNvPicPr>
            <p:nvPr/>
          </p:nvPicPr>
          <p:blipFill>
            <a:blip r:embed="rId7"/>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38812972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 </a:t>
            </a:r>
            <a:endParaRPr lang="en-US" sz="4400" dirty="0">
              <a:solidFill>
                <a:schemeClr val="tx1"/>
              </a:solidFill>
            </a:endParaRPr>
          </a:p>
        </p:txBody>
      </p:sp>
      <p:sp>
        <p:nvSpPr>
          <p:cNvPr id="8" name="Metin kutusu 7"/>
          <p:cNvSpPr txBox="1"/>
          <p:nvPr/>
        </p:nvSpPr>
        <p:spPr>
          <a:xfrm>
            <a:off x="0" y="764896"/>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sp>
        <p:nvSpPr>
          <p:cNvPr id="11" name="Subtitle 11">
            <a:extLst>
              <a:ext uri="{FF2B5EF4-FFF2-40B4-BE49-F238E27FC236}">
                <a16:creationId xmlns:a16="http://schemas.microsoft.com/office/drawing/2014/main" id="{F330432C-B719-C3F1-53DC-A8990AADE691}"/>
              </a:ext>
            </a:extLst>
          </p:cNvPr>
          <p:cNvSpPr>
            <a:spLocks noGrp="1"/>
          </p:cNvSpPr>
          <p:nvPr>
            <p:ph type="subTitle" idx="1"/>
          </p:nvPr>
        </p:nvSpPr>
        <p:spPr>
          <a:xfrm>
            <a:off x="2033961" y="1905828"/>
            <a:ext cx="8031311" cy="3270856"/>
          </a:xfrm>
          <a:solidFill>
            <a:schemeClr val="bg1">
              <a:lumMod val="95000"/>
            </a:schemeClr>
          </a:solidFill>
        </p:spPr>
        <p:txBody>
          <a:bodyPr>
            <a:noAutofit/>
          </a:bodyPr>
          <a:lstStyle/>
          <a:p>
            <a:pPr algn="ctr"/>
            <a:r>
              <a:rPr lang="tr-TR" b="1" dirty="0">
                <a:solidFill>
                  <a:srgbClr val="0070C0"/>
                </a:solidFill>
                <a:latin typeface="Poppins" panose="00000500000000000000" pitchFamily="2" charset="-94"/>
                <a:cs typeface="Poppins" panose="00000500000000000000" pitchFamily="2" charset="-94"/>
              </a:rPr>
              <a:t>Sub-heading-7:</a:t>
            </a:r>
          </a:p>
          <a:p>
            <a:pPr algn="ctr"/>
            <a:endParaRPr lang="tr-TR" dirty="0">
              <a:solidFill>
                <a:srgbClr val="0070C0"/>
              </a:solidFill>
              <a:latin typeface="Poppins" panose="00000500000000000000" pitchFamily="2" charset="-94"/>
              <a:cs typeface="Poppins" panose="00000500000000000000" pitchFamily="2" charset="-94"/>
            </a:endParaRPr>
          </a:p>
          <a:p>
            <a:pPr algn="ctr"/>
            <a:r>
              <a:rPr lang="en-US" b="1" i="0" u="none" strike="noStrike" dirty="0">
                <a:solidFill>
                  <a:srgbClr val="0F6FC5"/>
                </a:solidFill>
                <a:effectLst/>
                <a:latin typeface="Poppins" panose="00000500000000000000" pitchFamily="2" charset="-94"/>
                <a:hlinkClick r:id="rId3"/>
              </a:rPr>
              <a:t>How to present the use of drama activities on the platform in the most interactive way to improve the speaking skill</a:t>
            </a:r>
            <a:endParaRPr lang="en-US" b="1" i="0" dirty="0">
              <a:solidFill>
                <a:srgbClr val="1E88E5"/>
              </a:solidFill>
              <a:effectLst/>
              <a:latin typeface="Poppins" panose="00000500000000000000" pitchFamily="2" charset="-94"/>
            </a:endParaRP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Question 1 </a:t>
            </a: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Question 2 </a:t>
            </a: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Question 3 </a:t>
            </a:r>
            <a:r>
              <a:rPr lang="en-US" dirty="0">
                <a:solidFill>
                  <a:srgbClr val="0070C0"/>
                </a:solidFill>
                <a:latin typeface="Poppins" panose="00000500000000000000" pitchFamily="2" charset="-94"/>
                <a:cs typeface="Poppins" panose="00000500000000000000" pitchFamily="2" charset="-94"/>
              </a:rPr>
              <a:t> </a:t>
            </a:r>
          </a:p>
        </p:txBody>
      </p:sp>
      <p:pic>
        <p:nvPicPr>
          <p:cNvPr id="13" name="Resim 12">
            <a:extLst>
              <a:ext uri="{FF2B5EF4-FFF2-40B4-BE49-F238E27FC236}">
                <a16:creationId xmlns:a16="http://schemas.microsoft.com/office/drawing/2014/main" id="{F924979D-341C-5E37-BB2D-9293D2799CBB}"/>
              </a:ext>
            </a:extLst>
          </p:cNvPr>
          <p:cNvPicPr>
            <a:picLocks noChangeAspect="1"/>
          </p:cNvPicPr>
          <p:nvPr/>
        </p:nvPicPr>
        <p:blipFill>
          <a:blip r:embed="rId4"/>
          <a:stretch>
            <a:fillRect/>
          </a:stretch>
        </p:blipFill>
        <p:spPr>
          <a:xfrm>
            <a:off x="193488" y="36653"/>
            <a:ext cx="1294653" cy="1675433"/>
          </a:xfrm>
          <a:prstGeom prst="rect">
            <a:avLst/>
          </a:prstGeom>
        </p:spPr>
      </p:pic>
      <p:sp>
        <p:nvSpPr>
          <p:cNvPr id="3" name="Unvan 1">
            <a:extLst>
              <a:ext uri="{FF2B5EF4-FFF2-40B4-BE49-F238E27FC236}">
                <a16:creationId xmlns:a16="http://schemas.microsoft.com/office/drawing/2014/main" id="{1761C1F0-BE11-3949-AEF7-DFECCC0B1729}"/>
              </a:ext>
            </a:extLst>
          </p:cNvPr>
          <p:cNvSpPr txBox="1">
            <a:spLocks/>
          </p:cNvSpPr>
          <p:nvPr/>
        </p:nvSpPr>
        <p:spPr>
          <a:xfrm>
            <a:off x="1640914" y="769470"/>
            <a:ext cx="9595972" cy="738935"/>
          </a:xfrm>
          <a:prstGeom prst="rect">
            <a:avLst/>
          </a:prstGeom>
          <a:solidFill>
            <a:schemeClr val="accent1"/>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pPr algn="ctr"/>
            <a:r>
              <a:rPr lang="tr-TR" sz="2800" dirty="0">
                <a:solidFill>
                  <a:schemeClr val="bg1"/>
                </a:solidFill>
              </a:rPr>
              <a:t>MODULE-1: Training module: how to do </a:t>
            </a:r>
            <a:endParaRPr lang="en-US" sz="2800" dirty="0">
              <a:solidFill>
                <a:schemeClr val="bg1"/>
              </a:solidFill>
            </a:endParaRPr>
          </a:p>
        </p:txBody>
      </p:sp>
      <p:grpSp>
        <p:nvGrpSpPr>
          <p:cNvPr id="7" name="Grup 6">
            <a:extLst>
              <a:ext uri="{FF2B5EF4-FFF2-40B4-BE49-F238E27FC236}">
                <a16:creationId xmlns:a16="http://schemas.microsoft.com/office/drawing/2014/main" id="{71345BFB-71F1-62DA-AFC3-41F67E8C9341}"/>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EE2564F9-2DF1-E804-45AC-649AAE6181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2" name="Resim 11">
              <a:extLst>
                <a:ext uri="{FF2B5EF4-FFF2-40B4-BE49-F238E27FC236}">
                  <a16:creationId xmlns:a16="http://schemas.microsoft.com/office/drawing/2014/main" id="{7326282D-4109-D927-A74C-53A0EE6F0B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4" name="Resim 13">
              <a:extLst>
                <a:ext uri="{FF2B5EF4-FFF2-40B4-BE49-F238E27FC236}">
                  <a16:creationId xmlns:a16="http://schemas.microsoft.com/office/drawing/2014/main" id="{169E46D1-1BA9-657C-940B-86086A7C2B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5" name="Resim 14" descr="yazı tipi, meneviş mavisi, Majorelle Blue, simge, sembol içeren bir resim&#10;&#10;Açıklama otomatik olarak oluşturuldu">
              <a:extLst>
                <a:ext uri="{FF2B5EF4-FFF2-40B4-BE49-F238E27FC236}">
                  <a16:creationId xmlns:a16="http://schemas.microsoft.com/office/drawing/2014/main" id="{6B836C92-EFB8-53CC-1293-1DF75A941D60}"/>
                </a:ext>
              </a:extLst>
            </p:cNvPr>
            <p:cNvPicPr>
              <a:picLocks noChangeAspect="1"/>
            </p:cNvPicPr>
            <p:nvPr/>
          </p:nvPicPr>
          <p:blipFill>
            <a:blip r:embed="rId8"/>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27535417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 </a:t>
            </a:r>
            <a:endParaRPr lang="en-US" sz="4400" dirty="0">
              <a:solidFill>
                <a:schemeClr val="tx1"/>
              </a:solidFill>
            </a:endParaRPr>
          </a:p>
        </p:txBody>
      </p:sp>
      <p:sp>
        <p:nvSpPr>
          <p:cNvPr id="8" name="Metin kutusu 7"/>
          <p:cNvSpPr txBox="1"/>
          <p:nvPr/>
        </p:nvSpPr>
        <p:spPr>
          <a:xfrm>
            <a:off x="0" y="746967"/>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pic>
        <p:nvPicPr>
          <p:cNvPr id="7" name="Resim 6">
            <a:extLst>
              <a:ext uri="{FF2B5EF4-FFF2-40B4-BE49-F238E27FC236}">
                <a16:creationId xmlns:a16="http://schemas.microsoft.com/office/drawing/2014/main" id="{98C59A72-9CF8-6857-326A-B00405A38C9A}"/>
              </a:ext>
            </a:extLst>
          </p:cNvPr>
          <p:cNvPicPr>
            <a:picLocks noChangeAspect="1"/>
          </p:cNvPicPr>
          <p:nvPr/>
        </p:nvPicPr>
        <p:blipFill rotWithShape="1">
          <a:blip r:embed="rId3"/>
          <a:srcRect l="4413" t="9564" r="7353" b="58173"/>
          <a:stretch/>
        </p:blipFill>
        <p:spPr>
          <a:xfrm>
            <a:off x="342526" y="2310231"/>
            <a:ext cx="10757647" cy="2211575"/>
          </a:xfrm>
          <a:prstGeom prst="rect">
            <a:avLst/>
          </a:prstGeom>
        </p:spPr>
      </p:pic>
      <p:grpSp>
        <p:nvGrpSpPr>
          <p:cNvPr id="3" name="Grup 2">
            <a:extLst>
              <a:ext uri="{FF2B5EF4-FFF2-40B4-BE49-F238E27FC236}">
                <a16:creationId xmlns:a16="http://schemas.microsoft.com/office/drawing/2014/main" id="{CF6655F8-2BA3-6D89-7546-4A42EF4C13BD}"/>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B35CBD6A-F514-967B-19CB-7CED881204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10B1D9E4-6E8E-5A98-2CE6-C8B362FDB4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9EBE8216-C165-1D87-2F16-F07C4C8CA8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741FF5AC-7861-94BD-7F36-C85775262CD2}"/>
                </a:ext>
              </a:extLst>
            </p:cNvPr>
            <p:cNvPicPr>
              <a:picLocks noChangeAspect="1"/>
            </p:cNvPicPr>
            <p:nvPr/>
          </p:nvPicPr>
          <p:blipFill>
            <a:blip r:embed="rId7"/>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41160354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 </a:t>
            </a:r>
            <a:endParaRPr lang="en-US" sz="4400" dirty="0">
              <a:solidFill>
                <a:schemeClr val="tx1"/>
              </a:solidFill>
            </a:endParaRPr>
          </a:p>
        </p:txBody>
      </p:sp>
      <p:sp>
        <p:nvSpPr>
          <p:cNvPr id="8" name="Metin kutusu 7"/>
          <p:cNvSpPr txBox="1"/>
          <p:nvPr/>
        </p:nvSpPr>
        <p:spPr>
          <a:xfrm>
            <a:off x="0" y="764896"/>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sp>
        <p:nvSpPr>
          <p:cNvPr id="11" name="Subtitle 11">
            <a:extLst>
              <a:ext uri="{FF2B5EF4-FFF2-40B4-BE49-F238E27FC236}">
                <a16:creationId xmlns:a16="http://schemas.microsoft.com/office/drawing/2014/main" id="{F330432C-B719-C3F1-53DC-A8990AADE691}"/>
              </a:ext>
            </a:extLst>
          </p:cNvPr>
          <p:cNvSpPr>
            <a:spLocks noGrp="1"/>
          </p:cNvSpPr>
          <p:nvPr>
            <p:ph type="subTitle" idx="1"/>
          </p:nvPr>
        </p:nvSpPr>
        <p:spPr>
          <a:xfrm>
            <a:off x="2033961" y="1905828"/>
            <a:ext cx="8031311" cy="3073448"/>
          </a:xfrm>
          <a:solidFill>
            <a:schemeClr val="bg1">
              <a:lumMod val="95000"/>
            </a:schemeClr>
          </a:solidFill>
        </p:spPr>
        <p:txBody>
          <a:bodyPr>
            <a:noAutofit/>
          </a:bodyPr>
          <a:lstStyle/>
          <a:p>
            <a:pPr algn="ctr"/>
            <a:r>
              <a:rPr lang="tr-TR" b="1" dirty="0">
                <a:solidFill>
                  <a:srgbClr val="0070C0"/>
                </a:solidFill>
                <a:latin typeface="Poppins" panose="00000500000000000000" pitchFamily="2" charset="-94"/>
                <a:cs typeface="Poppins" panose="00000500000000000000" pitchFamily="2" charset="-94"/>
              </a:rPr>
              <a:t>Sub-heading-8:</a:t>
            </a:r>
          </a:p>
          <a:p>
            <a:pPr algn="ctr"/>
            <a:endParaRPr lang="tr-TR" dirty="0">
              <a:solidFill>
                <a:srgbClr val="0070C0"/>
              </a:solidFill>
              <a:latin typeface="Poppins" panose="00000500000000000000" pitchFamily="2" charset="-94"/>
              <a:cs typeface="Poppins" panose="00000500000000000000" pitchFamily="2" charset="-94"/>
            </a:endParaRPr>
          </a:p>
          <a:p>
            <a:pPr algn="ctr"/>
            <a:r>
              <a:rPr lang="en-US" b="1" i="0" u="none" strike="noStrike" dirty="0">
                <a:solidFill>
                  <a:srgbClr val="0F6FC5"/>
                </a:solidFill>
                <a:effectLst/>
                <a:latin typeface="Poppins" panose="00000500000000000000" pitchFamily="2" charset="-94"/>
                <a:hlinkClick r:id="rId3"/>
              </a:rPr>
              <a:t>How to get self-confidence in speaking rather than being scared of making mistakes</a:t>
            </a:r>
            <a:endParaRPr lang="en-US" b="1" i="0" dirty="0">
              <a:solidFill>
                <a:srgbClr val="1E88E5"/>
              </a:solidFill>
              <a:effectLst/>
              <a:latin typeface="Poppins" panose="00000500000000000000" pitchFamily="2" charset="-94"/>
            </a:endParaRP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Question 1 </a:t>
            </a: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Question 2 </a:t>
            </a: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Question 3 </a:t>
            </a:r>
            <a:r>
              <a:rPr lang="en-US" dirty="0">
                <a:solidFill>
                  <a:srgbClr val="0070C0"/>
                </a:solidFill>
                <a:latin typeface="Poppins" panose="00000500000000000000" pitchFamily="2" charset="-94"/>
                <a:cs typeface="Poppins" panose="00000500000000000000" pitchFamily="2" charset="-94"/>
              </a:rPr>
              <a:t> </a:t>
            </a:r>
          </a:p>
        </p:txBody>
      </p:sp>
      <p:pic>
        <p:nvPicPr>
          <p:cNvPr id="13" name="Resim 12">
            <a:extLst>
              <a:ext uri="{FF2B5EF4-FFF2-40B4-BE49-F238E27FC236}">
                <a16:creationId xmlns:a16="http://schemas.microsoft.com/office/drawing/2014/main" id="{F924979D-341C-5E37-BB2D-9293D2799CBB}"/>
              </a:ext>
            </a:extLst>
          </p:cNvPr>
          <p:cNvPicPr>
            <a:picLocks noChangeAspect="1"/>
          </p:cNvPicPr>
          <p:nvPr/>
        </p:nvPicPr>
        <p:blipFill>
          <a:blip r:embed="rId4"/>
          <a:stretch>
            <a:fillRect/>
          </a:stretch>
        </p:blipFill>
        <p:spPr>
          <a:xfrm>
            <a:off x="193488" y="36653"/>
            <a:ext cx="1294653" cy="1675433"/>
          </a:xfrm>
          <a:prstGeom prst="rect">
            <a:avLst/>
          </a:prstGeom>
        </p:spPr>
      </p:pic>
      <p:sp>
        <p:nvSpPr>
          <p:cNvPr id="3" name="Unvan 1">
            <a:extLst>
              <a:ext uri="{FF2B5EF4-FFF2-40B4-BE49-F238E27FC236}">
                <a16:creationId xmlns:a16="http://schemas.microsoft.com/office/drawing/2014/main" id="{1761C1F0-BE11-3949-AEF7-DFECCC0B1729}"/>
              </a:ext>
            </a:extLst>
          </p:cNvPr>
          <p:cNvSpPr txBox="1">
            <a:spLocks/>
          </p:cNvSpPr>
          <p:nvPr/>
        </p:nvSpPr>
        <p:spPr>
          <a:xfrm>
            <a:off x="1640914" y="769470"/>
            <a:ext cx="9595972" cy="738935"/>
          </a:xfrm>
          <a:prstGeom prst="rect">
            <a:avLst/>
          </a:prstGeom>
          <a:solidFill>
            <a:schemeClr val="accent1"/>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pPr algn="ctr"/>
            <a:r>
              <a:rPr lang="tr-TR" sz="2800" dirty="0">
                <a:solidFill>
                  <a:schemeClr val="bg1"/>
                </a:solidFill>
              </a:rPr>
              <a:t>MODULE-1: Training module: how to do </a:t>
            </a:r>
            <a:endParaRPr lang="en-US" sz="2800" dirty="0">
              <a:solidFill>
                <a:schemeClr val="bg1"/>
              </a:solidFill>
            </a:endParaRPr>
          </a:p>
        </p:txBody>
      </p:sp>
      <p:grpSp>
        <p:nvGrpSpPr>
          <p:cNvPr id="7" name="Grup 6">
            <a:extLst>
              <a:ext uri="{FF2B5EF4-FFF2-40B4-BE49-F238E27FC236}">
                <a16:creationId xmlns:a16="http://schemas.microsoft.com/office/drawing/2014/main" id="{D9ED1A2C-25F4-1CE9-C7FE-752A41D6A481}"/>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74BD2929-C236-F269-CB4B-69D5E60188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2" name="Resim 11">
              <a:extLst>
                <a:ext uri="{FF2B5EF4-FFF2-40B4-BE49-F238E27FC236}">
                  <a16:creationId xmlns:a16="http://schemas.microsoft.com/office/drawing/2014/main" id="{A89D843F-E382-3E2A-376F-BCF8949235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4" name="Resim 13">
              <a:extLst>
                <a:ext uri="{FF2B5EF4-FFF2-40B4-BE49-F238E27FC236}">
                  <a16:creationId xmlns:a16="http://schemas.microsoft.com/office/drawing/2014/main" id="{3BCA12D0-BF1B-A4D9-9130-65E5E3E9518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5" name="Resim 14" descr="yazı tipi, meneviş mavisi, Majorelle Blue, simge, sembol içeren bir resim&#10;&#10;Açıklama otomatik olarak oluşturuldu">
              <a:extLst>
                <a:ext uri="{FF2B5EF4-FFF2-40B4-BE49-F238E27FC236}">
                  <a16:creationId xmlns:a16="http://schemas.microsoft.com/office/drawing/2014/main" id="{A80FFBD9-DC8C-F6AD-8F95-FB917A1BED5A}"/>
                </a:ext>
              </a:extLst>
            </p:cNvPr>
            <p:cNvPicPr>
              <a:picLocks noChangeAspect="1"/>
            </p:cNvPicPr>
            <p:nvPr/>
          </p:nvPicPr>
          <p:blipFill>
            <a:blip r:embed="rId8"/>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26498269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 </a:t>
            </a:r>
            <a:endParaRPr lang="en-US" sz="4400" dirty="0">
              <a:solidFill>
                <a:schemeClr val="tx1"/>
              </a:solidFill>
            </a:endParaRPr>
          </a:p>
        </p:txBody>
      </p:sp>
      <p:sp>
        <p:nvSpPr>
          <p:cNvPr id="8" name="Metin kutusu 7"/>
          <p:cNvSpPr txBox="1"/>
          <p:nvPr/>
        </p:nvSpPr>
        <p:spPr>
          <a:xfrm>
            <a:off x="0" y="746967"/>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pic>
        <p:nvPicPr>
          <p:cNvPr id="7" name="Resim 6">
            <a:extLst>
              <a:ext uri="{FF2B5EF4-FFF2-40B4-BE49-F238E27FC236}">
                <a16:creationId xmlns:a16="http://schemas.microsoft.com/office/drawing/2014/main" id="{AF2B0EA2-18D1-A75A-8B3D-9578F4411393}"/>
              </a:ext>
            </a:extLst>
          </p:cNvPr>
          <p:cNvPicPr>
            <a:picLocks noChangeAspect="1"/>
          </p:cNvPicPr>
          <p:nvPr/>
        </p:nvPicPr>
        <p:blipFill rotWithShape="1">
          <a:blip r:embed="rId3"/>
          <a:srcRect l="4264" t="8679" r="6146" b="50000"/>
          <a:stretch/>
        </p:blipFill>
        <p:spPr>
          <a:xfrm>
            <a:off x="259977" y="1999828"/>
            <a:ext cx="10922747" cy="2832381"/>
          </a:xfrm>
          <a:prstGeom prst="rect">
            <a:avLst/>
          </a:prstGeom>
        </p:spPr>
      </p:pic>
      <p:grpSp>
        <p:nvGrpSpPr>
          <p:cNvPr id="3" name="Grup 2">
            <a:extLst>
              <a:ext uri="{FF2B5EF4-FFF2-40B4-BE49-F238E27FC236}">
                <a16:creationId xmlns:a16="http://schemas.microsoft.com/office/drawing/2014/main" id="{DE1C59D8-533D-8802-B9D4-1D8F1C6D0089}"/>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8F8F68E1-3824-CCF5-C989-6AC85DA481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7F01920E-F91F-6585-62DB-B885A5216E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875C166D-5E55-2D2A-BC26-02C4670B37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7640F90A-084F-2AAB-AD4B-97A166D015C0}"/>
                </a:ext>
              </a:extLst>
            </p:cNvPr>
            <p:cNvPicPr>
              <a:picLocks noChangeAspect="1"/>
            </p:cNvPicPr>
            <p:nvPr/>
          </p:nvPicPr>
          <p:blipFill>
            <a:blip r:embed="rId7"/>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1508384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 </a:t>
            </a:r>
            <a:endParaRPr lang="en-US" sz="4400" dirty="0">
              <a:solidFill>
                <a:schemeClr val="tx1"/>
              </a:solidFill>
            </a:endParaRPr>
          </a:p>
        </p:txBody>
      </p:sp>
      <p:sp>
        <p:nvSpPr>
          <p:cNvPr id="8" name="Metin kutusu 7"/>
          <p:cNvSpPr txBox="1"/>
          <p:nvPr/>
        </p:nvSpPr>
        <p:spPr>
          <a:xfrm>
            <a:off x="0" y="764896"/>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sp>
        <p:nvSpPr>
          <p:cNvPr id="11" name="Subtitle 11">
            <a:extLst>
              <a:ext uri="{FF2B5EF4-FFF2-40B4-BE49-F238E27FC236}">
                <a16:creationId xmlns:a16="http://schemas.microsoft.com/office/drawing/2014/main" id="{F330432C-B719-C3F1-53DC-A8990AADE691}"/>
              </a:ext>
            </a:extLst>
          </p:cNvPr>
          <p:cNvSpPr>
            <a:spLocks noGrp="1"/>
          </p:cNvSpPr>
          <p:nvPr>
            <p:ph type="subTitle" idx="1"/>
          </p:nvPr>
        </p:nvSpPr>
        <p:spPr>
          <a:xfrm>
            <a:off x="2033961" y="1905828"/>
            <a:ext cx="8031311" cy="3073448"/>
          </a:xfrm>
          <a:solidFill>
            <a:schemeClr val="bg1">
              <a:lumMod val="95000"/>
            </a:schemeClr>
          </a:solidFill>
        </p:spPr>
        <p:txBody>
          <a:bodyPr>
            <a:noAutofit/>
          </a:bodyPr>
          <a:lstStyle/>
          <a:p>
            <a:pPr algn="ctr"/>
            <a:r>
              <a:rPr lang="tr-TR" b="1" dirty="0">
                <a:solidFill>
                  <a:srgbClr val="0070C0"/>
                </a:solidFill>
                <a:latin typeface="Poppins" panose="00000500000000000000" pitchFamily="2" charset="-94"/>
                <a:cs typeface="Poppins" panose="00000500000000000000" pitchFamily="2" charset="-94"/>
              </a:rPr>
              <a:t>Sub-heading-9:</a:t>
            </a:r>
          </a:p>
          <a:p>
            <a:pPr algn="ctr"/>
            <a:endParaRPr lang="tr-TR" dirty="0">
              <a:solidFill>
                <a:srgbClr val="0070C0"/>
              </a:solidFill>
              <a:latin typeface="Poppins" panose="00000500000000000000" pitchFamily="2" charset="-94"/>
              <a:cs typeface="Poppins" panose="00000500000000000000" pitchFamily="2" charset="-94"/>
            </a:endParaRPr>
          </a:p>
          <a:p>
            <a:pPr algn="ctr"/>
            <a:r>
              <a:rPr lang="en-US" b="1" i="0" u="sng" dirty="0">
                <a:solidFill>
                  <a:srgbClr val="0A477E"/>
                </a:solidFill>
                <a:effectLst/>
                <a:latin typeface="Poppins" panose="00000500000000000000" pitchFamily="2" charset="-94"/>
                <a:hlinkClick r:id="rId3"/>
              </a:rPr>
              <a:t>How to do a confidential speech in the foreign language/English</a:t>
            </a:r>
            <a:endParaRPr lang="en-US" b="1" i="0" dirty="0">
              <a:solidFill>
                <a:srgbClr val="1E88E5"/>
              </a:solidFill>
              <a:effectLst/>
              <a:latin typeface="Poppins" panose="00000500000000000000" pitchFamily="2" charset="-94"/>
            </a:endParaRP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Question 1 </a:t>
            </a: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Question 2 </a:t>
            </a: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Question 3 </a:t>
            </a:r>
            <a:r>
              <a:rPr lang="en-US" dirty="0">
                <a:solidFill>
                  <a:srgbClr val="0070C0"/>
                </a:solidFill>
                <a:latin typeface="Poppins" panose="00000500000000000000" pitchFamily="2" charset="-94"/>
                <a:cs typeface="Poppins" panose="00000500000000000000" pitchFamily="2" charset="-94"/>
              </a:rPr>
              <a:t> </a:t>
            </a:r>
          </a:p>
        </p:txBody>
      </p:sp>
      <p:pic>
        <p:nvPicPr>
          <p:cNvPr id="13" name="Resim 12">
            <a:extLst>
              <a:ext uri="{FF2B5EF4-FFF2-40B4-BE49-F238E27FC236}">
                <a16:creationId xmlns:a16="http://schemas.microsoft.com/office/drawing/2014/main" id="{F924979D-341C-5E37-BB2D-9293D2799CBB}"/>
              </a:ext>
            </a:extLst>
          </p:cNvPr>
          <p:cNvPicPr>
            <a:picLocks noChangeAspect="1"/>
          </p:cNvPicPr>
          <p:nvPr/>
        </p:nvPicPr>
        <p:blipFill>
          <a:blip r:embed="rId4"/>
          <a:stretch>
            <a:fillRect/>
          </a:stretch>
        </p:blipFill>
        <p:spPr>
          <a:xfrm>
            <a:off x="193488" y="36653"/>
            <a:ext cx="1294653" cy="1675433"/>
          </a:xfrm>
          <a:prstGeom prst="rect">
            <a:avLst/>
          </a:prstGeom>
        </p:spPr>
      </p:pic>
      <p:sp>
        <p:nvSpPr>
          <p:cNvPr id="3" name="Unvan 1">
            <a:extLst>
              <a:ext uri="{FF2B5EF4-FFF2-40B4-BE49-F238E27FC236}">
                <a16:creationId xmlns:a16="http://schemas.microsoft.com/office/drawing/2014/main" id="{1761C1F0-BE11-3949-AEF7-DFECCC0B1729}"/>
              </a:ext>
            </a:extLst>
          </p:cNvPr>
          <p:cNvSpPr txBox="1">
            <a:spLocks/>
          </p:cNvSpPr>
          <p:nvPr/>
        </p:nvSpPr>
        <p:spPr>
          <a:xfrm>
            <a:off x="1640914" y="769470"/>
            <a:ext cx="9595972" cy="738935"/>
          </a:xfrm>
          <a:prstGeom prst="rect">
            <a:avLst/>
          </a:prstGeom>
          <a:solidFill>
            <a:schemeClr val="accent1"/>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pPr algn="ctr"/>
            <a:r>
              <a:rPr lang="tr-TR" sz="2800" dirty="0">
                <a:solidFill>
                  <a:schemeClr val="bg1"/>
                </a:solidFill>
              </a:rPr>
              <a:t>MODULE-1: Training module: how to do </a:t>
            </a:r>
            <a:endParaRPr lang="en-US" sz="2800" dirty="0">
              <a:solidFill>
                <a:schemeClr val="bg1"/>
              </a:solidFill>
            </a:endParaRPr>
          </a:p>
        </p:txBody>
      </p:sp>
      <p:grpSp>
        <p:nvGrpSpPr>
          <p:cNvPr id="7" name="Grup 6">
            <a:extLst>
              <a:ext uri="{FF2B5EF4-FFF2-40B4-BE49-F238E27FC236}">
                <a16:creationId xmlns:a16="http://schemas.microsoft.com/office/drawing/2014/main" id="{E3CD410F-EE10-98F3-A098-FBCD3F9ECF4E}"/>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A082A83D-5BD8-00BA-5B13-055D3BD454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2" name="Resim 11">
              <a:extLst>
                <a:ext uri="{FF2B5EF4-FFF2-40B4-BE49-F238E27FC236}">
                  <a16:creationId xmlns:a16="http://schemas.microsoft.com/office/drawing/2014/main" id="{27A8E2C3-8FF1-957C-783C-CC7E2181AB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4" name="Resim 13">
              <a:extLst>
                <a:ext uri="{FF2B5EF4-FFF2-40B4-BE49-F238E27FC236}">
                  <a16:creationId xmlns:a16="http://schemas.microsoft.com/office/drawing/2014/main" id="{9780A020-4984-1AE5-FA56-776E2EB71D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5" name="Resim 14" descr="yazı tipi, meneviş mavisi, Majorelle Blue, simge, sembol içeren bir resim&#10;&#10;Açıklama otomatik olarak oluşturuldu">
              <a:extLst>
                <a:ext uri="{FF2B5EF4-FFF2-40B4-BE49-F238E27FC236}">
                  <a16:creationId xmlns:a16="http://schemas.microsoft.com/office/drawing/2014/main" id="{4D65E4D4-48F8-3614-C2AF-8093FE856415}"/>
                </a:ext>
              </a:extLst>
            </p:cNvPr>
            <p:cNvPicPr>
              <a:picLocks noChangeAspect="1"/>
            </p:cNvPicPr>
            <p:nvPr/>
          </p:nvPicPr>
          <p:blipFill>
            <a:blip r:embed="rId8"/>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42225778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 </a:t>
            </a:r>
            <a:endParaRPr lang="en-US" sz="4400" dirty="0">
              <a:solidFill>
                <a:schemeClr val="tx1"/>
              </a:solidFill>
            </a:endParaRPr>
          </a:p>
        </p:txBody>
      </p:sp>
      <p:sp>
        <p:nvSpPr>
          <p:cNvPr id="8" name="Metin kutusu 7"/>
          <p:cNvSpPr txBox="1"/>
          <p:nvPr/>
        </p:nvSpPr>
        <p:spPr>
          <a:xfrm>
            <a:off x="0" y="746967"/>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pic>
        <p:nvPicPr>
          <p:cNvPr id="7" name="Resim 6">
            <a:extLst>
              <a:ext uri="{FF2B5EF4-FFF2-40B4-BE49-F238E27FC236}">
                <a16:creationId xmlns:a16="http://schemas.microsoft.com/office/drawing/2014/main" id="{4141E4F4-DE67-B2C5-C406-A6F737640B60}"/>
              </a:ext>
            </a:extLst>
          </p:cNvPr>
          <p:cNvPicPr>
            <a:picLocks noChangeAspect="1"/>
          </p:cNvPicPr>
          <p:nvPr/>
        </p:nvPicPr>
        <p:blipFill rotWithShape="1">
          <a:blip r:embed="rId3"/>
          <a:srcRect l="4265" t="8608" r="6145" b="54250"/>
          <a:stretch/>
        </p:blipFill>
        <p:spPr>
          <a:xfrm>
            <a:off x="376518" y="2143031"/>
            <a:ext cx="10922746" cy="2545976"/>
          </a:xfrm>
          <a:prstGeom prst="rect">
            <a:avLst/>
          </a:prstGeom>
        </p:spPr>
      </p:pic>
      <p:grpSp>
        <p:nvGrpSpPr>
          <p:cNvPr id="3" name="Grup 2">
            <a:extLst>
              <a:ext uri="{FF2B5EF4-FFF2-40B4-BE49-F238E27FC236}">
                <a16:creationId xmlns:a16="http://schemas.microsoft.com/office/drawing/2014/main" id="{066EB6EA-B4A8-E19F-DC0E-7142B6D42494}"/>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63BDFDA5-EF5A-6863-57C7-1473875EF6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A5C43076-D696-C30A-C770-B3D3C02F0C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9F23EB9D-8F00-C987-3C5B-C3445BC0F9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14DE2EAF-57AC-6F2E-F976-324EDB8D9EA0}"/>
                </a:ext>
              </a:extLst>
            </p:cNvPr>
            <p:cNvPicPr>
              <a:picLocks noChangeAspect="1"/>
            </p:cNvPicPr>
            <p:nvPr/>
          </p:nvPicPr>
          <p:blipFill>
            <a:blip r:embed="rId7"/>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26521535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 </a:t>
            </a:r>
            <a:endParaRPr lang="en-US" sz="4400" dirty="0">
              <a:solidFill>
                <a:schemeClr val="tx1"/>
              </a:solidFill>
            </a:endParaRPr>
          </a:p>
        </p:txBody>
      </p:sp>
      <p:sp>
        <p:nvSpPr>
          <p:cNvPr id="8" name="Metin kutusu 7"/>
          <p:cNvSpPr txBox="1"/>
          <p:nvPr/>
        </p:nvSpPr>
        <p:spPr>
          <a:xfrm>
            <a:off x="0" y="764896"/>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sp>
        <p:nvSpPr>
          <p:cNvPr id="11" name="Subtitle 11">
            <a:extLst>
              <a:ext uri="{FF2B5EF4-FFF2-40B4-BE49-F238E27FC236}">
                <a16:creationId xmlns:a16="http://schemas.microsoft.com/office/drawing/2014/main" id="{F330432C-B719-C3F1-53DC-A8990AADE691}"/>
              </a:ext>
            </a:extLst>
          </p:cNvPr>
          <p:cNvSpPr>
            <a:spLocks noGrp="1"/>
          </p:cNvSpPr>
          <p:nvPr>
            <p:ph type="subTitle" idx="1"/>
          </p:nvPr>
        </p:nvSpPr>
        <p:spPr>
          <a:xfrm>
            <a:off x="2033961" y="1905828"/>
            <a:ext cx="8031311" cy="3073448"/>
          </a:xfrm>
          <a:solidFill>
            <a:schemeClr val="bg1">
              <a:lumMod val="95000"/>
            </a:schemeClr>
          </a:solidFill>
        </p:spPr>
        <p:txBody>
          <a:bodyPr>
            <a:noAutofit/>
          </a:bodyPr>
          <a:lstStyle/>
          <a:p>
            <a:pPr algn="ctr"/>
            <a:r>
              <a:rPr lang="tr-TR" b="1" dirty="0">
                <a:solidFill>
                  <a:srgbClr val="0070C0"/>
                </a:solidFill>
                <a:latin typeface="Poppins" panose="00000500000000000000" pitchFamily="2" charset="-94"/>
                <a:cs typeface="Poppins" panose="00000500000000000000" pitchFamily="2" charset="-94"/>
              </a:rPr>
              <a:t>Sub-heading-10:</a:t>
            </a:r>
          </a:p>
          <a:p>
            <a:pPr algn="ctr"/>
            <a:endParaRPr lang="tr-TR" dirty="0">
              <a:solidFill>
                <a:srgbClr val="0070C0"/>
              </a:solidFill>
              <a:latin typeface="Poppins" panose="00000500000000000000" pitchFamily="2" charset="-94"/>
              <a:cs typeface="Poppins" panose="00000500000000000000" pitchFamily="2" charset="-94"/>
            </a:endParaRPr>
          </a:p>
          <a:p>
            <a:pPr algn="ctr"/>
            <a:r>
              <a:rPr lang="en-US" b="1" i="0" u="sng" dirty="0">
                <a:solidFill>
                  <a:srgbClr val="0A477E"/>
                </a:solidFill>
                <a:effectLst/>
                <a:latin typeface="Poppins" panose="00000500000000000000" pitchFamily="2" charset="-94"/>
                <a:hlinkClick r:id="rId3"/>
              </a:rPr>
              <a:t>How to be accepted in a foreign society with your speaking in which all the communication is in English</a:t>
            </a:r>
            <a:endParaRPr lang="en-US" b="1" i="0" dirty="0">
              <a:solidFill>
                <a:srgbClr val="1E88E5"/>
              </a:solidFill>
              <a:effectLst/>
              <a:latin typeface="Poppins" panose="00000500000000000000" pitchFamily="2" charset="-94"/>
            </a:endParaRP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Question 1 </a:t>
            </a: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Question 2 </a:t>
            </a: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Question 3 </a:t>
            </a:r>
            <a:r>
              <a:rPr lang="en-US" dirty="0">
                <a:solidFill>
                  <a:srgbClr val="0070C0"/>
                </a:solidFill>
                <a:latin typeface="Poppins" panose="00000500000000000000" pitchFamily="2" charset="-94"/>
                <a:cs typeface="Poppins" panose="00000500000000000000" pitchFamily="2" charset="-94"/>
              </a:rPr>
              <a:t> </a:t>
            </a:r>
          </a:p>
        </p:txBody>
      </p:sp>
      <p:pic>
        <p:nvPicPr>
          <p:cNvPr id="13" name="Resim 12">
            <a:extLst>
              <a:ext uri="{FF2B5EF4-FFF2-40B4-BE49-F238E27FC236}">
                <a16:creationId xmlns:a16="http://schemas.microsoft.com/office/drawing/2014/main" id="{F924979D-341C-5E37-BB2D-9293D2799CBB}"/>
              </a:ext>
            </a:extLst>
          </p:cNvPr>
          <p:cNvPicPr>
            <a:picLocks noChangeAspect="1"/>
          </p:cNvPicPr>
          <p:nvPr/>
        </p:nvPicPr>
        <p:blipFill>
          <a:blip r:embed="rId4"/>
          <a:stretch>
            <a:fillRect/>
          </a:stretch>
        </p:blipFill>
        <p:spPr>
          <a:xfrm>
            <a:off x="193488" y="36653"/>
            <a:ext cx="1294653" cy="1675433"/>
          </a:xfrm>
          <a:prstGeom prst="rect">
            <a:avLst/>
          </a:prstGeom>
        </p:spPr>
      </p:pic>
      <p:sp>
        <p:nvSpPr>
          <p:cNvPr id="3" name="Unvan 1">
            <a:extLst>
              <a:ext uri="{FF2B5EF4-FFF2-40B4-BE49-F238E27FC236}">
                <a16:creationId xmlns:a16="http://schemas.microsoft.com/office/drawing/2014/main" id="{1761C1F0-BE11-3949-AEF7-DFECCC0B1729}"/>
              </a:ext>
            </a:extLst>
          </p:cNvPr>
          <p:cNvSpPr txBox="1">
            <a:spLocks/>
          </p:cNvSpPr>
          <p:nvPr/>
        </p:nvSpPr>
        <p:spPr>
          <a:xfrm>
            <a:off x="1640914" y="769470"/>
            <a:ext cx="9595972" cy="738935"/>
          </a:xfrm>
          <a:prstGeom prst="rect">
            <a:avLst/>
          </a:prstGeom>
          <a:solidFill>
            <a:schemeClr val="accent1"/>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pPr algn="ctr"/>
            <a:r>
              <a:rPr lang="tr-TR" sz="2800" dirty="0">
                <a:solidFill>
                  <a:schemeClr val="bg1"/>
                </a:solidFill>
              </a:rPr>
              <a:t>MODULE-1: Training module: how to do </a:t>
            </a:r>
            <a:endParaRPr lang="en-US" sz="2800" dirty="0">
              <a:solidFill>
                <a:schemeClr val="bg1"/>
              </a:solidFill>
            </a:endParaRPr>
          </a:p>
        </p:txBody>
      </p:sp>
      <p:grpSp>
        <p:nvGrpSpPr>
          <p:cNvPr id="7" name="Grup 6">
            <a:extLst>
              <a:ext uri="{FF2B5EF4-FFF2-40B4-BE49-F238E27FC236}">
                <a16:creationId xmlns:a16="http://schemas.microsoft.com/office/drawing/2014/main" id="{A4B7C3FA-D46F-FE01-BDBC-014902AB75E9}"/>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8BB94313-C299-E0C5-31B9-957B2C45CB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2" name="Resim 11">
              <a:extLst>
                <a:ext uri="{FF2B5EF4-FFF2-40B4-BE49-F238E27FC236}">
                  <a16:creationId xmlns:a16="http://schemas.microsoft.com/office/drawing/2014/main" id="{3E44A92A-E6AD-55E5-BF3D-3811D842F6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4" name="Resim 13">
              <a:extLst>
                <a:ext uri="{FF2B5EF4-FFF2-40B4-BE49-F238E27FC236}">
                  <a16:creationId xmlns:a16="http://schemas.microsoft.com/office/drawing/2014/main" id="{5C29FFCF-F0A7-FFF8-1E00-1BB1392D10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5" name="Resim 14" descr="yazı tipi, meneviş mavisi, Majorelle Blue, simge, sembol içeren bir resim&#10;&#10;Açıklama otomatik olarak oluşturuldu">
              <a:extLst>
                <a:ext uri="{FF2B5EF4-FFF2-40B4-BE49-F238E27FC236}">
                  <a16:creationId xmlns:a16="http://schemas.microsoft.com/office/drawing/2014/main" id="{DBFAB819-5867-BA20-A3FF-968330A4892A}"/>
                </a:ext>
              </a:extLst>
            </p:cNvPr>
            <p:cNvPicPr>
              <a:picLocks noChangeAspect="1"/>
            </p:cNvPicPr>
            <p:nvPr/>
          </p:nvPicPr>
          <p:blipFill>
            <a:blip r:embed="rId8"/>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27864939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 </a:t>
            </a:r>
            <a:endParaRPr lang="en-US" sz="4400" dirty="0">
              <a:solidFill>
                <a:schemeClr val="tx1"/>
              </a:solidFill>
            </a:endParaRPr>
          </a:p>
        </p:txBody>
      </p:sp>
      <p:sp>
        <p:nvSpPr>
          <p:cNvPr id="8" name="Metin kutusu 7"/>
          <p:cNvSpPr txBox="1"/>
          <p:nvPr/>
        </p:nvSpPr>
        <p:spPr>
          <a:xfrm>
            <a:off x="0" y="746967"/>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pic>
        <p:nvPicPr>
          <p:cNvPr id="11" name="Resim 10">
            <a:extLst>
              <a:ext uri="{FF2B5EF4-FFF2-40B4-BE49-F238E27FC236}">
                <a16:creationId xmlns:a16="http://schemas.microsoft.com/office/drawing/2014/main" id="{8580787B-D3D2-2B03-D763-59A12B7C1D5C}"/>
              </a:ext>
            </a:extLst>
          </p:cNvPr>
          <p:cNvPicPr>
            <a:picLocks noChangeAspect="1"/>
          </p:cNvPicPr>
          <p:nvPr/>
        </p:nvPicPr>
        <p:blipFill rotWithShape="1">
          <a:blip r:embed="rId3"/>
          <a:srcRect l="4559" t="34503" r="6145" b="38033"/>
          <a:stretch/>
        </p:blipFill>
        <p:spPr>
          <a:xfrm>
            <a:off x="277906" y="2455300"/>
            <a:ext cx="10886888" cy="1882589"/>
          </a:xfrm>
          <a:prstGeom prst="rect">
            <a:avLst/>
          </a:prstGeom>
        </p:spPr>
      </p:pic>
      <p:grpSp>
        <p:nvGrpSpPr>
          <p:cNvPr id="3" name="Grup 2">
            <a:extLst>
              <a:ext uri="{FF2B5EF4-FFF2-40B4-BE49-F238E27FC236}">
                <a16:creationId xmlns:a16="http://schemas.microsoft.com/office/drawing/2014/main" id="{89440C11-CCBB-45C7-63D2-5D8CB3D7481D}"/>
              </a:ext>
            </a:extLst>
          </p:cNvPr>
          <p:cNvGrpSpPr/>
          <p:nvPr/>
        </p:nvGrpSpPr>
        <p:grpSpPr>
          <a:xfrm>
            <a:off x="91948" y="6080002"/>
            <a:ext cx="12100052" cy="787399"/>
            <a:chOff x="91948" y="6080002"/>
            <a:chExt cx="12100052" cy="787399"/>
          </a:xfrm>
        </p:grpSpPr>
        <p:pic>
          <p:nvPicPr>
            <p:cNvPr id="7" name="Resim 6">
              <a:extLst>
                <a:ext uri="{FF2B5EF4-FFF2-40B4-BE49-F238E27FC236}">
                  <a16:creationId xmlns:a16="http://schemas.microsoft.com/office/drawing/2014/main" id="{DE1F9C14-554C-BAF0-58C5-49C5E7AD6F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9" name="Resim 8">
              <a:extLst>
                <a:ext uri="{FF2B5EF4-FFF2-40B4-BE49-F238E27FC236}">
                  <a16:creationId xmlns:a16="http://schemas.microsoft.com/office/drawing/2014/main" id="{3BEAF75C-8C37-5478-3F59-4E2AC67BBE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1211D631-2105-9962-9F16-BDB22E186C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A1E8FC8B-A212-2D0D-9E0B-C05E4EB1E317}"/>
                </a:ext>
              </a:extLst>
            </p:cNvPr>
            <p:cNvPicPr>
              <a:picLocks noChangeAspect="1"/>
            </p:cNvPicPr>
            <p:nvPr/>
          </p:nvPicPr>
          <p:blipFill>
            <a:blip r:embed="rId7"/>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5507912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sp>
        <p:nvSpPr>
          <p:cNvPr id="14" name="Subtitle 11">
            <a:extLst>
              <a:ext uri="{FF2B5EF4-FFF2-40B4-BE49-F238E27FC236}">
                <a16:creationId xmlns:a16="http://schemas.microsoft.com/office/drawing/2014/main" id="{98F91304-FD49-4D48-8D04-AE4C66A7DA93}"/>
              </a:ext>
            </a:extLst>
          </p:cNvPr>
          <p:cNvSpPr txBox="1">
            <a:spLocks/>
          </p:cNvSpPr>
          <p:nvPr/>
        </p:nvSpPr>
        <p:spPr>
          <a:xfrm>
            <a:off x="1719664" y="2405553"/>
            <a:ext cx="8659906" cy="1538918"/>
          </a:xfrm>
          <a:prstGeom prst="rect">
            <a:avLst/>
          </a:prstGeom>
          <a:solidFill>
            <a:schemeClr val="bg1">
              <a:lumMod val="95000"/>
            </a:schemeClr>
          </a:solidFill>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en-GB" dirty="0">
                <a:solidFill>
                  <a:srgbClr val="0070C0"/>
                </a:solidFill>
                <a:latin typeface="Poppins" panose="00000500000000000000" pitchFamily="2" charset="-94"/>
                <a:cs typeface="Poppins" panose="00000500000000000000" pitchFamily="2" charset="-94"/>
              </a:rPr>
              <a:t>In order to enter to the platform, first you click </a:t>
            </a:r>
            <a:r>
              <a:rPr lang="tr-TR" dirty="0">
                <a:solidFill>
                  <a:srgbClr val="0070C0"/>
                </a:solidFill>
                <a:latin typeface="Poppins" panose="00000500000000000000" pitchFamily="2" charset="-94"/>
                <a:cs typeface="Poppins" panose="00000500000000000000" pitchFamily="2" charset="-94"/>
              </a:rPr>
              <a:t>for</a:t>
            </a:r>
          </a:p>
          <a:p>
            <a:pPr algn="ctr"/>
            <a:r>
              <a:rPr lang="tr-TR" dirty="0">
                <a:solidFill>
                  <a:srgbClr val="0070C0"/>
                </a:solidFill>
                <a:latin typeface="Poppins" panose="00000500000000000000" pitchFamily="2" charset="-94"/>
                <a:cs typeface="Poppins" panose="00000500000000000000" pitchFamily="2" charset="-94"/>
              </a:rPr>
              <a:t>the </a:t>
            </a:r>
            <a:r>
              <a:rPr lang="en-GB" dirty="0">
                <a:solidFill>
                  <a:srgbClr val="0070C0"/>
                </a:solidFill>
                <a:latin typeface="Poppins" panose="00000500000000000000" pitchFamily="2" charset="-94"/>
                <a:cs typeface="Poppins" panose="00000500000000000000" pitchFamily="2" charset="-94"/>
              </a:rPr>
              <a:t>project website</a:t>
            </a:r>
          </a:p>
          <a:p>
            <a:pPr algn="ctr"/>
            <a:r>
              <a:rPr lang="en-GB" dirty="0">
                <a:solidFill>
                  <a:srgbClr val="0070C0"/>
                </a:solidFill>
                <a:latin typeface="Poppins" panose="00000500000000000000" pitchFamily="2" charset="-94"/>
                <a:cs typeface="Poppins" panose="00000500000000000000" pitchFamily="2" charset="-94"/>
                <a:hlinkClick r:id="rId7"/>
              </a:rPr>
              <a:t>www.esldramaactivities.eu</a:t>
            </a:r>
            <a:r>
              <a:rPr lang="en-GB" dirty="0">
                <a:solidFill>
                  <a:srgbClr val="0070C0"/>
                </a:solidFill>
                <a:latin typeface="Poppins" panose="00000500000000000000" pitchFamily="2" charset="-94"/>
                <a:cs typeface="Poppins" panose="00000500000000000000" pitchFamily="2" charset="-94"/>
              </a:rPr>
              <a:t> </a:t>
            </a:r>
          </a:p>
          <a:p>
            <a:r>
              <a:rPr lang="en-GB" b="1" dirty="0">
                <a:solidFill>
                  <a:schemeClr val="tx2"/>
                </a:solidFill>
              </a:rPr>
              <a:t> </a:t>
            </a:r>
            <a:endParaRPr lang="en-GB" dirty="0">
              <a:solidFill>
                <a:schemeClr val="tx2"/>
              </a:solidFill>
            </a:endParaRPr>
          </a:p>
        </p:txBody>
      </p:sp>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8"/>
          <a:stretch>
            <a:fillRect/>
          </a:stretch>
        </p:blipFill>
        <p:spPr>
          <a:xfrm>
            <a:off x="193488" y="36653"/>
            <a:ext cx="1294653" cy="1675433"/>
          </a:xfrm>
          <a:prstGeom prst="rect">
            <a:avLst/>
          </a:prstGeom>
        </p:spPr>
      </p:pic>
    </p:spTree>
    <p:extLst>
      <p:ext uri="{BB962C8B-B14F-4D97-AF65-F5344CB8AC3E}">
        <p14:creationId xmlns:p14="http://schemas.microsoft.com/office/powerpoint/2010/main" val="38230982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 </a:t>
            </a:r>
            <a:endParaRPr lang="en-US" sz="4400" dirty="0">
              <a:solidFill>
                <a:schemeClr val="tx1"/>
              </a:solidFill>
            </a:endParaRPr>
          </a:p>
        </p:txBody>
      </p:sp>
      <p:sp>
        <p:nvSpPr>
          <p:cNvPr id="8" name="Metin kutusu 7"/>
          <p:cNvSpPr txBox="1"/>
          <p:nvPr/>
        </p:nvSpPr>
        <p:spPr>
          <a:xfrm>
            <a:off x="0" y="746967"/>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sp>
        <p:nvSpPr>
          <p:cNvPr id="7" name="Metin kutusu 6">
            <a:extLst>
              <a:ext uri="{FF2B5EF4-FFF2-40B4-BE49-F238E27FC236}">
                <a16:creationId xmlns:a16="http://schemas.microsoft.com/office/drawing/2014/main" id="{B70417F1-D84F-D73B-60CE-AF657504ED61}"/>
              </a:ext>
            </a:extLst>
          </p:cNvPr>
          <p:cNvSpPr txBox="1"/>
          <p:nvPr/>
        </p:nvSpPr>
        <p:spPr>
          <a:xfrm>
            <a:off x="495024" y="2769688"/>
            <a:ext cx="10548730" cy="646331"/>
          </a:xfrm>
          <a:prstGeom prst="rect">
            <a:avLst/>
          </a:prstGeom>
          <a:noFill/>
        </p:spPr>
        <p:txBody>
          <a:bodyPr wrap="square">
            <a:spAutoFit/>
          </a:bodyPr>
          <a:lstStyle/>
          <a:p>
            <a:pPr algn="ctr">
              <a:tabLst>
                <a:tab pos="2986405" algn="ctr"/>
                <a:tab pos="5972810" algn="r"/>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publication [communication] reflects the views only of the author, and the Commission cannot be held responsible for any use which may be made of the information contained therein.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up 2">
            <a:extLst>
              <a:ext uri="{FF2B5EF4-FFF2-40B4-BE49-F238E27FC236}">
                <a16:creationId xmlns:a16="http://schemas.microsoft.com/office/drawing/2014/main" id="{AAAE6EBC-C9E5-8DCC-3259-946142B89EE6}"/>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05353B54-A5D1-1189-EC8F-FDF7E55EAA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B36754D6-7A92-3AF3-8571-1F40F670B3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94D93F5E-1C44-06A0-0544-86898FDCEC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F90F7484-5B09-4781-3099-1849AC15FEF7}"/>
                </a:ext>
              </a:extLst>
            </p:cNvPr>
            <p:cNvPicPr>
              <a:picLocks noChangeAspect="1"/>
            </p:cNvPicPr>
            <p:nvPr/>
          </p:nvPicPr>
          <p:blipFill>
            <a:blip r:embed="rId6"/>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3141626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etin kutusu 15">
            <a:extLst>
              <a:ext uri="{FF2B5EF4-FFF2-40B4-BE49-F238E27FC236}">
                <a16:creationId xmlns:a16="http://schemas.microsoft.com/office/drawing/2014/main" id="{74A243C0-376E-A16C-2BCC-B6D7A4D41E01}"/>
              </a:ext>
            </a:extLst>
          </p:cNvPr>
          <p:cNvSpPr txBox="1"/>
          <p:nvPr/>
        </p:nvSpPr>
        <p:spPr>
          <a:xfrm>
            <a:off x="0" y="746967"/>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pic>
        <p:nvPicPr>
          <p:cNvPr id="18" name="Resim 17">
            <a:extLst>
              <a:ext uri="{FF2B5EF4-FFF2-40B4-BE49-F238E27FC236}">
                <a16:creationId xmlns:a16="http://schemas.microsoft.com/office/drawing/2014/main" id="{3BD76D44-0BB7-9AE2-D9D7-56F84B8831F4}"/>
              </a:ext>
            </a:extLst>
          </p:cNvPr>
          <p:cNvPicPr>
            <a:picLocks noChangeAspect="1"/>
          </p:cNvPicPr>
          <p:nvPr/>
        </p:nvPicPr>
        <p:blipFill>
          <a:blip r:embed="rId7"/>
          <a:stretch>
            <a:fillRect/>
          </a:stretch>
        </p:blipFill>
        <p:spPr>
          <a:xfrm>
            <a:off x="749300" y="1167198"/>
            <a:ext cx="10439400" cy="4514850"/>
          </a:xfrm>
          <a:prstGeom prst="rect">
            <a:avLst/>
          </a:prstGeom>
        </p:spPr>
      </p:pic>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8"/>
          <a:stretch>
            <a:fillRect/>
          </a:stretch>
        </p:blipFill>
        <p:spPr>
          <a:xfrm>
            <a:off x="255945" y="70791"/>
            <a:ext cx="1294653" cy="1675433"/>
          </a:xfrm>
          <a:prstGeom prst="rect">
            <a:avLst/>
          </a:prstGeom>
        </p:spPr>
      </p:pic>
    </p:spTree>
    <p:extLst>
      <p:ext uri="{BB962C8B-B14F-4D97-AF65-F5344CB8AC3E}">
        <p14:creationId xmlns:p14="http://schemas.microsoft.com/office/powerpoint/2010/main" val="1937330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sp>
        <p:nvSpPr>
          <p:cNvPr id="14" name="Subtitle 11">
            <a:extLst>
              <a:ext uri="{FF2B5EF4-FFF2-40B4-BE49-F238E27FC236}">
                <a16:creationId xmlns:a16="http://schemas.microsoft.com/office/drawing/2014/main" id="{98F91304-FD49-4D48-8D04-AE4C66A7DA93}"/>
              </a:ext>
            </a:extLst>
          </p:cNvPr>
          <p:cNvSpPr txBox="1">
            <a:spLocks/>
          </p:cNvSpPr>
          <p:nvPr/>
        </p:nvSpPr>
        <p:spPr>
          <a:xfrm>
            <a:off x="1719664" y="2405553"/>
            <a:ext cx="8659906" cy="2312895"/>
          </a:xfrm>
          <a:prstGeom prst="rect">
            <a:avLst/>
          </a:prstGeom>
          <a:solidFill>
            <a:schemeClr val="bg1">
              <a:lumMod val="95000"/>
            </a:schemeClr>
          </a:solidFill>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dirty="0">
                <a:solidFill>
                  <a:srgbClr val="0070C0"/>
                </a:solidFill>
                <a:latin typeface="Poppins" panose="00000500000000000000" pitchFamily="2" charset="-94"/>
                <a:cs typeface="Poppins" panose="00000500000000000000" pitchFamily="2" charset="-94"/>
              </a:rPr>
              <a:t>When you see the homepage as shown before, click «Moodle» section and then you will be able to sign up &amp; login the Moodle platform </a:t>
            </a:r>
          </a:p>
          <a:p>
            <a:pPr algn="ctr"/>
            <a:r>
              <a:rPr lang="tr-TR" dirty="0">
                <a:hlinkClick r:id="rId2"/>
              </a:rPr>
              <a:t>e-Learning Platform (esldramaactivities.eu)</a:t>
            </a:r>
            <a:endParaRPr lang="tr-TR" dirty="0">
              <a:solidFill>
                <a:srgbClr val="0070C0"/>
              </a:solidFill>
              <a:latin typeface="Poppins" panose="00000500000000000000" pitchFamily="2" charset="-94"/>
              <a:cs typeface="Poppins" panose="00000500000000000000" pitchFamily="2" charset="-94"/>
            </a:endParaRPr>
          </a:p>
          <a:p>
            <a:r>
              <a:rPr lang="tr-TR" b="1" dirty="0">
                <a:solidFill>
                  <a:schemeClr val="tx2"/>
                </a:solidFill>
              </a:rPr>
              <a:t> </a:t>
            </a:r>
            <a:endParaRPr lang="tr-TR" dirty="0">
              <a:solidFill>
                <a:schemeClr val="tx2"/>
              </a:solidFill>
            </a:endParaRPr>
          </a:p>
        </p:txBody>
      </p:sp>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7"/>
          <a:stretch>
            <a:fillRect/>
          </a:stretch>
        </p:blipFill>
        <p:spPr>
          <a:xfrm>
            <a:off x="193488" y="36653"/>
            <a:ext cx="1294653" cy="1675433"/>
          </a:xfrm>
          <a:prstGeom prst="rect">
            <a:avLst/>
          </a:prstGeom>
        </p:spPr>
      </p:pic>
    </p:spTree>
    <p:extLst>
      <p:ext uri="{BB962C8B-B14F-4D97-AF65-F5344CB8AC3E}">
        <p14:creationId xmlns:p14="http://schemas.microsoft.com/office/powerpoint/2010/main" val="19347722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MANUAL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7"/>
          <a:stretch>
            <a:fillRect/>
          </a:stretch>
        </p:blipFill>
        <p:spPr>
          <a:xfrm>
            <a:off x="193488" y="36653"/>
            <a:ext cx="1294653" cy="1675433"/>
          </a:xfrm>
          <a:prstGeom prst="rect">
            <a:avLst/>
          </a:prstGeom>
        </p:spPr>
      </p:pic>
      <p:pic>
        <p:nvPicPr>
          <p:cNvPr id="4" name="Resim 3">
            <a:extLst>
              <a:ext uri="{FF2B5EF4-FFF2-40B4-BE49-F238E27FC236}">
                <a16:creationId xmlns:a16="http://schemas.microsoft.com/office/drawing/2014/main" id="{9ED94E27-FCAE-D6ED-E680-AC28812258F6}"/>
              </a:ext>
            </a:extLst>
          </p:cNvPr>
          <p:cNvPicPr>
            <a:picLocks noChangeAspect="1"/>
          </p:cNvPicPr>
          <p:nvPr/>
        </p:nvPicPr>
        <p:blipFill>
          <a:blip r:embed="rId8"/>
          <a:stretch>
            <a:fillRect/>
          </a:stretch>
        </p:blipFill>
        <p:spPr>
          <a:xfrm>
            <a:off x="1478652" y="256602"/>
            <a:ext cx="9141930" cy="5139826"/>
          </a:xfrm>
          <a:prstGeom prst="rect">
            <a:avLst/>
          </a:prstGeom>
        </p:spPr>
      </p:pic>
    </p:spTree>
    <p:extLst>
      <p:ext uri="{BB962C8B-B14F-4D97-AF65-F5344CB8AC3E}">
        <p14:creationId xmlns:p14="http://schemas.microsoft.com/office/powerpoint/2010/main" val="17934187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theme/theme1.xml><?xml version="1.0" encoding="utf-8"?>
<a:theme xmlns:a="http://schemas.openxmlformats.org/drawingml/2006/main" name="Çerçev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Çerçeve</Template>
  <TotalTime>418</TotalTime>
  <Words>2243</Words>
  <Application>Microsoft Office PowerPoint</Application>
  <PresentationFormat>Geniş ekran</PresentationFormat>
  <Paragraphs>1471</Paragraphs>
  <Slides>60</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60</vt:i4>
      </vt:variant>
    </vt:vector>
  </HeadingPairs>
  <TitlesOfParts>
    <vt:vector size="66" baseType="lpstr">
      <vt:lpstr>Arial</vt:lpstr>
      <vt:lpstr>Calibri</vt:lpstr>
      <vt:lpstr>Corbel</vt:lpstr>
      <vt:lpstr>Poppins</vt:lpstr>
      <vt:lpstr>Wingdings 2</vt:lpstr>
      <vt:lpstr>Çerçeve</vt:lpstr>
      <vt:lpstr>Act Communicate Transcend – ACT 2020-1-HR01-KA227-SCH-094792 </vt:lpstr>
      <vt:lpstr>MANUAL  </vt:lpstr>
      <vt:lpstr>MANUAL  </vt:lpstr>
      <vt:lpstr>MANUAL  </vt:lpstr>
      <vt:lpstr>MANUAL  </vt:lpstr>
      <vt:lpstr>MANUAL  </vt:lpstr>
      <vt:lpstr>MANUAL  </vt:lpstr>
      <vt:lpstr>MANUAL  </vt:lpstr>
      <vt:lpstr>MANUAL  </vt:lpstr>
      <vt:lpstr>MANUAL  </vt:lpstr>
      <vt:lpstr>MANUAL  </vt:lpstr>
      <vt:lpstr>MANUAL  </vt:lpstr>
      <vt:lpstr>MANUAL  </vt:lpstr>
      <vt:lpstr>MANUAL  </vt:lpstr>
      <vt:lpstr>MANUAL  </vt:lpstr>
      <vt:lpstr>MANUAL  </vt:lpstr>
      <vt:lpstr>MANUAL  </vt:lpstr>
      <vt:lpstr>MANUAL  </vt:lpstr>
      <vt:lpstr>MANUAL  </vt:lpstr>
      <vt:lpstr>MANUAL  </vt:lpstr>
      <vt:lpstr>MANUAL  </vt:lpstr>
      <vt:lpstr>MANUAL  </vt:lpstr>
      <vt:lpstr>MANUAL  </vt:lpstr>
      <vt:lpstr>MANUAL  </vt:lpstr>
      <vt:lpstr>MANUAL  </vt:lpstr>
      <vt:lpstr>MANUAL  </vt:lpstr>
      <vt:lpstr>MANUAL  </vt:lpstr>
      <vt:lpstr>MANUAL  </vt:lpstr>
      <vt:lpstr>MANUAL </vt:lpstr>
      <vt:lpstr>MANUAL </vt:lpstr>
      <vt:lpstr>MANUAL </vt:lpstr>
      <vt:lpstr>MANUAL </vt:lpstr>
      <vt:lpstr>MANUAL </vt:lpstr>
      <vt:lpstr>MANUAL </vt:lpstr>
      <vt:lpstr>MANUAL </vt:lpstr>
      <vt:lpstr>MANUAL </vt:lpstr>
      <vt:lpstr>MANUAL </vt:lpstr>
      <vt:lpstr>MANUAL </vt:lpstr>
      <vt:lpstr>MANUAL </vt:lpstr>
      <vt:lpstr>MANUAL </vt:lpstr>
      <vt:lpstr>MANUAL </vt:lpstr>
      <vt:lpstr>MANUAL </vt:lpstr>
      <vt:lpstr>MANUAL </vt:lpstr>
      <vt:lpstr>MANUAL </vt:lpstr>
      <vt:lpstr>MANUAL </vt:lpstr>
      <vt:lpstr>MANUAL </vt:lpstr>
      <vt:lpstr>MANUAL </vt:lpstr>
      <vt:lpstr>MANUAL </vt:lpstr>
      <vt:lpstr>MANUAL </vt:lpstr>
      <vt:lpstr>MANUAL </vt:lpstr>
      <vt:lpstr>MANUAL </vt:lpstr>
      <vt:lpstr>MANUAL </vt:lpstr>
      <vt:lpstr>MANUAL </vt:lpstr>
      <vt:lpstr>MANUAL </vt:lpstr>
      <vt:lpstr>MANUAL </vt:lpstr>
      <vt:lpstr>MANUAL </vt:lpstr>
      <vt:lpstr>MANUAL </vt:lpstr>
      <vt:lpstr>MANUAL </vt:lpstr>
      <vt:lpstr>MANUAL </vt:lpstr>
      <vt:lpstr>MANUAL </vt:lpstr>
    </vt:vector>
  </TitlesOfParts>
  <Company>MoTuN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recep</dc:creator>
  <cp:lastModifiedBy>Konya İL MEM AB Projeler İbrahim AYDIN</cp:lastModifiedBy>
  <cp:revision>111</cp:revision>
  <dcterms:created xsi:type="dcterms:W3CDTF">2023-03-07T18:38:58Z</dcterms:created>
  <dcterms:modified xsi:type="dcterms:W3CDTF">2023-05-29T16:01:05Z</dcterms:modified>
</cp:coreProperties>
</file>