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65" r:id="rId4"/>
    <p:sldId id="266" r:id="rId5"/>
    <p:sldId id="267" r:id="rId6"/>
    <p:sldId id="271" r:id="rId7"/>
    <p:sldId id="269" r:id="rId8"/>
    <p:sldId id="272" r:id="rId9"/>
    <p:sldId id="273" r:id="rId10"/>
    <p:sldId id="274" r:id="rId11"/>
    <p:sldId id="277" r:id="rId12"/>
    <p:sldId id="276" r:id="rId13"/>
    <p:sldId id="279" r:id="rId14"/>
    <p:sldId id="278" r:id="rId15"/>
    <p:sldId id="275" r:id="rId16"/>
    <p:sldId id="314" r:id="rId17"/>
    <p:sldId id="268" r:id="rId18"/>
    <p:sldId id="315" r:id="rId19"/>
    <p:sldId id="316" r:id="rId20"/>
    <p:sldId id="317" r:id="rId21"/>
    <p:sldId id="318" r:id="rId22"/>
    <p:sldId id="319" r:id="rId23"/>
    <p:sldId id="320" r:id="rId24"/>
    <p:sldId id="321" r:id="rId25"/>
    <p:sldId id="281" r:id="rId26"/>
    <p:sldId id="280" r:id="rId27"/>
    <p:sldId id="270" r:id="rId28"/>
    <p:sldId id="282" r:id="rId29"/>
    <p:sldId id="258" r:id="rId30"/>
    <p:sldId id="284" r:id="rId31"/>
    <p:sldId id="283" r:id="rId32"/>
    <p:sldId id="287" r:id="rId33"/>
    <p:sldId id="286" r:id="rId34"/>
    <p:sldId id="288" r:id="rId35"/>
    <p:sldId id="289" r:id="rId36"/>
    <p:sldId id="290" r:id="rId37"/>
    <p:sldId id="291" r:id="rId38"/>
    <p:sldId id="292" r:id="rId39"/>
    <p:sldId id="293" r:id="rId40"/>
    <p:sldId id="294" r:id="rId41"/>
    <p:sldId id="295" r:id="rId42"/>
    <p:sldId id="296" r:id="rId43"/>
    <p:sldId id="297" r:id="rId44"/>
    <p:sldId id="312" r:id="rId45"/>
    <p:sldId id="313"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2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4" autoAdjust="0"/>
    <p:restoredTop sz="94660"/>
  </p:normalViewPr>
  <p:slideViewPr>
    <p:cSldViewPr snapToGrid="0">
      <p:cViewPr varScale="1">
        <p:scale>
          <a:sx n="72" d="100"/>
          <a:sy n="7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5/29/2023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moodle.esldramaactivities.eu/" TargetMode="Externa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jpg"/><Relationship Id="rId2" Type="http://schemas.openxmlformats.org/officeDocument/2006/relationships/hyperlink" Target="https://www.esldramaactivities.eu/" TargetMode="Externa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jpg"/><Relationship Id="rId5" Type="http://schemas.openxmlformats.org/officeDocument/2006/relationships/hyperlink" Target="https://esldramaactivities.eu/secondary/"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esldramaactivities.eu/elementary/"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hyperlink" Target="https://moodle.esldramaactivities.eu/auth/oauth2/login.php?id=3&amp;wantsurl=%2F&amp;sesskey=Rqm1HBKBtj" TargetMode="External"/><Relationship Id="rId3" Type="http://schemas.openxmlformats.org/officeDocument/2006/relationships/image" Target="../media/image1.png"/><Relationship Id="rId7" Type="http://schemas.openxmlformats.org/officeDocument/2006/relationships/hyperlink" Target="https://moodle.esldramaactivities.eu/auth/oauth2/login.php?id=1&amp;wantsurl=%2F&amp;sesskey=Rqm1HBKBtj"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moodle.esldramaactivities.eu/course/view.php?id=2" TargetMode="External"/><Relationship Id="rId3" Type="http://schemas.openxmlformats.org/officeDocument/2006/relationships/image" Target="../media/image1.png"/><Relationship Id="rId7" Type="http://schemas.openxmlformats.org/officeDocument/2006/relationships/hyperlink" Target="https://moodle.esldramaactivities.eu/course/view.php?id=4"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oodle.esldramaactivities.eu/" TargetMode="External"/><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oodle.esldramaactivities.eu/" TargetMode="External"/><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1"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2"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3"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4"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5"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1"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2"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3"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4"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5"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6"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7"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8"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9"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10"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www.esldramaactivities.eu/"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Autofit/>
          </a:bodyPr>
          <a:lstStyle/>
          <a:p>
            <a:pPr algn="ctr"/>
            <a:r>
              <a:rPr lang="tr-TR" sz="3300" dirty="0">
                <a:solidFill>
                  <a:srgbClr val="00B0F0"/>
                </a:solidFill>
              </a:rPr>
              <a:t>Act Communicate Transcend – ACT 2020-1-HR01-KA227-SCH-094792 </a:t>
            </a:r>
          </a:p>
        </p:txBody>
      </p:sp>
      <p:sp>
        <p:nvSpPr>
          <p:cNvPr id="8" name="Alt Başlık 2"/>
          <p:cNvSpPr>
            <a:spLocks noGrp="1"/>
          </p:cNvSpPr>
          <p:nvPr>
            <p:ph type="subTitle" idx="1"/>
          </p:nvPr>
        </p:nvSpPr>
        <p:spPr>
          <a:xfrm>
            <a:off x="9113704" y="765774"/>
            <a:ext cx="3078296" cy="5561573"/>
          </a:xfrm>
        </p:spPr>
        <p:txBody>
          <a:bodyPr anchor="ctr" anchorCtr="0">
            <a:normAutofit/>
          </a:bodyPr>
          <a:lstStyle/>
          <a:p>
            <a:pPr algn="ctr"/>
            <a:endParaRPr lang="tr-TR" sz="2400" dirty="0">
              <a:solidFill>
                <a:srgbClr val="002060"/>
              </a:solidFill>
            </a:endParaRPr>
          </a:p>
          <a:p>
            <a:pPr algn="ctr"/>
            <a:endParaRPr lang="tr-TR" sz="2400" dirty="0">
              <a:solidFill>
                <a:srgbClr val="002060"/>
              </a:solidFill>
            </a:endParaRPr>
          </a:p>
          <a:p>
            <a:pPr algn="ctr"/>
            <a:endParaRPr lang="tr-TR" sz="2400" dirty="0">
              <a:solidFill>
                <a:srgbClr val="002060"/>
              </a:solidFill>
            </a:endParaRPr>
          </a:p>
          <a:p>
            <a:pPr algn="ctr"/>
            <a:r>
              <a:rPr lang="tr-TR" sz="1600" b="1" dirty="0">
                <a:solidFill>
                  <a:srgbClr val="002060"/>
                </a:solidFill>
                <a:highlight>
                  <a:srgbClr val="00FFFF"/>
                </a:highlight>
                <a:hlinkClick r:id="rId2">
                  <a:extLst>
                    <a:ext uri="{A12FA001-AC4F-418D-AE19-62706E023703}">
                      <ahyp:hlinkClr xmlns:ahyp="http://schemas.microsoft.com/office/drawing/2018/hyperlinkcolor" val="tx"/>
                    </a:ext>
                  </a:extLst>
                </a:hlinkClick>
              </a:rPr>
              <a:t>Act Communicate &amp; Transcend (esldramaactivities.eu)</a:t>
            </a:r>
            <a:endParaRPr lang="tr-TR" sz="1600" b="1" dirty="0">
              <a:solidFill>
                <a:srgbClr val="002060"/>
              </a:solidFill>
              <a:highlight>
                <a:srgbClr val="00FFFF"/>
              </a:highlight>
            </a:endParaRPr>
          </a:p>
          <a:p>
            <a:pPr algn="ctr"/>
            <a:endParaRPr lang="tr-TR" sz="1900" b="1" dirty="0">
              <a:solidFill>
                <a:srgbClr val="002060"/>
              </a:solidFill>
              <a:highlight>
                <a:srgbClr val="00FFFF"/>
              </a:highlight>
            </a:endParaRPr>
          </a:p>
          <a:p>
            <a:pPr algn="ctr"/>
            <a:r>
              <a:rPr lang="tr-TR" sz="1600" b="1" dirty="0" err="1">
                <a:solidFill>
                  <a:srgbClr val="002060"/>
                </a:solidFill>
                <a:highlight>
                  <a:srgbClr val="00FFFF"/>
                </a:highlight>
                <a:hlinkClick r:id="rId3">
                  <a:extLst>
                    <a:ext uri="{A12FA001-AC4F-418D-AE19-62706E023703}">
                      <ahyp:hlinkClr xmlns:ahyp="http://schemas.microsoft.com/office/drawing/2018/hyperlinkcolor" val="tx"/>
                    </a:ext>
                  </a:extLst>
                </a:hlinkClick>
              </a:rPr>
              <a:t>piattaforma</a:t>
            </a:r>
            <a:r>
              <a:rPr lang="tr-TR" sz="1600" b="1" dirty="0">
                <a:solidFill>
                  <a:srgbClr val="002060"/>
                </a:solidFill>
                <a:highlight>
                  <a:srgbClr val="00FFFF"/>
                </a:highlight>
                <a:hlinkClick r:id="rId3">
                  <a:extLst>
                    <a:ext uri="{A12FA001-AC4F-418D-AE19-62706E023703}">
                      <ahyp:hlinkClr xmlns:ahyp="http://schemas.microsoft.com/office/drawing/2018/hyperlinkcolor" val="tx"/>
                    </a:ext>
                  </a:extLst>
                </a:hlinkClick>
              </a:rPr>
              <a:t> </a:t>
            </a:r>
            <a:r>
              <a:rPr lang="tr-TR" sz="1600" b="1" dirty="0" err="1">
                <a:solidFill>
                  <a:srgbClr val="002060"/>
                </a:solidFill>
                <a:highlight>
                  <a:srgbClr val="00FFFF"/>
                </a:highlight>
                <a:hlinkClick r:id="rId3">
                  <a:extLst>
                    <a:ext uri="{A12FA001-AC4F-418D-AE19-62706E023703}">
                      <ahyp:hlinkClr xmlns:ahyp="http://schemas.microsoft.com/office/drawing/2018/hyperlinkcolor" val="tx"/>
                    </a:ext>
                  </a:extLst>
                </a:hlinkClick>
              </a:rPr>
              <a:t>di</a:t>
            </a:r>
            <a:r>
              <a:rPr lang="tr-TR" sz="1600" b="1" dirty="0">
                <a:solidFill>
                  <a:srgbClr val="002060"/>
                </a:solidFill>
                <a:highlight>
                  <a:srgbClr val="00FFFF"/>
                </a:highlight>
                <a:hlinkClick r:id="rId3">
                  <a:extLst>
                    <a:ext uri="{A12FA001-AC4F-418D-AE19-62706E023703}">
                      <ahyp:hlinkClr xmlns:ahyp="http://schemas.microsoft.com/office/drawing/2018/hyperlinkcolor" val="tx"/>
                    </a:ext>
                  </a:extLst>
                </a:hlinkClick>
              </a:rPr>
              <a:t> e-learning (esldramaactivities.eu)</a:t>
            </a:r>
            <a:endParaRPr lang="tr-TR" sz="1600" b="1" dirty="0">
              <a:solidFill>
                <a:srgbClr val="002060"/>
              </a:solidFill>
              <a:highlight>
                <a:srgbClr val="00FFFF"/>
              </a:highlight>
            </a:endParaRPr>
          </a:p>
          <a:p>
            <a:pPr algn="ctr"/>
            <a:endParaRPr lang="tr-TR" sz="1900" b="1" dirty="0">
              <a:solidFill>
                <a:srgbClr val="002060"/>
              </a:solidFill>
              <a:highlight>
                <a:srgbClr val="00FFFF"/>
              </a:highlight>
            </a:endParaRPr>
          </a:p>
          <a:p>
            <a:pPr algn="ctr"/>
            <a:r>
              <a:rPr lang="tr-TR" sz="1900" b="1" dirty="0">
                <a:solidFill>
                  <a:srgbClr val="002060"/>
                </a:solidFill>
                <a:highlight>
                  <a:srgbClr val="00FFFF"/>
                </a:highlight>
              </a:rPr>
              <a:t> </a:t>
            </a:r>
            <a:r>
              <a:rPr lang="it-IT" sz="1600" b="1" dirty="0">
                <a:solidFill>
                  <a:srgbClr val="002060"/>
                </a:solidFill>
                <a:highlight>
                  <a:srgbClr val="00FFFF"/>
                </a:highlight>
                <a:hlinkClick r:id="rId4">
                  <a:extLst>
                    <a:ext uri="{A12FA001-AC4F-418D-AE19-62706E023703}">
                      <ahyp:hlinkClr xmlns:ahyp="http://schemas.microsoft.com/office/drawing/2018/hyperlinkcolor" val="tx"/>
                    </a:ext>
                  </a:extLst>
                </a:hlinkClick>
              </a:rPr>
              <a:t>Risorse per gli insegnanti delle scuole elementari </a:t>
            </a:r>
            <a:r>
              <a:rPr lang="en-US" sz="1600" b="1" dirty="0">
                <a:solidFill>
                  <a:srgbClr val="002060"/>
                </a:solidFill>
                <a:highlight>
                  <a:srgbClr val="00FFFF"/>
                </a:highlight>
                <a:hlinkClick r:id="rId4">
                  <a:extLst>
                    <a:ext uri="{A12FA001-AC4F-418D-AE19-62706E023703}">
                      <ahyp:hlinkClr xmlns:ahyp="http://schemas.microsoft.com/office/drawing/2018/hyperlinkcolor" val="tx"/>
                    </a:ext>
                  </a:extLst>
                </a:hlinkClick>
              </a:rPr>
              <a:t>(esldramaactivities.eu)</a:t>
            </a:r>
            <a:endParaRPr lang="tr-TR" sz="1600" b="1" dirty="0">
              <a:solidFill>
                <a:srgbClr val="002060"/>
              </a:solidFill>
              <a:highlight>
                <a:srgbClr val="00FFFF"/>
              </a:highlight>
            </a:endParaRPr>
          </a:p>
          <a:p>
            <a:pPr algn="ctr"/>
            <a:r>
              <a:rPr lang="it-IT"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Risorse per gli insegnanti della scuola secondaria</a:t>
            </a:r>
            <a:r>
              <a:rPr lang="tr-TR"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 </a:t>
            </a:r>
            <a:r>
              <a:rPr lang="en-US"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(esldramaactivities.eu)</a:t>
            </a:r>
            <a:endParaRPr lang="en-US" sz="1900" b="1" dirty="0">
              <a:solidFill>
                <a:srgbClr val="002060"/>
              </a:solidFill>
              <a:highlight>
                <a:srgbClr val="00FFFF"/>
              </a:highlight>
            </a:endParaRPr>
          </a:p>
        </p:txBody>
      </p:sp>
      <p:grpSp>
        <p:nvGrpSpPr>
          <p:cNvPr id="12" name="Grup 11">
            <a:extLst>
              <a:ext uri="{FF2B5EF4-FFF2-40B4-BE49-F238E27FC236}">
                <a16:creationId xmlns:a16="http://schemas.microsoft.com/office/drawing/2014/main" id="{9486486B-5807-FAC8-E215-8450F10C1F00}"/>
              </a:ext>
            </a:extLst>
          </p:cNvPr>
          <p:cNvGrpSpPr/>
          <p:nvPr/>
        </p:nvGrpSpPr>
        <p:grpSpPr>
          <a:xfrm>
            <a:off x="91948" y="6080002"/>
            <a:ext cx="12100052" cy="787399"/>
            <a:chOff x="91948" y="6080002"/>
            <a:chExt cx="12100052" cy="787399"/>
          </a:xfrm>
        </p:grpSpPr>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1" name="Resim 10" descr="yazı tipi, meneviş mavisi, Majorelle Blue, simge, sembol içeren bir resim&#10;&#10;Açıklama otomatik olarak oluşturuldu">
              <a:extLst>
                <a:ext uri="{FF2B5EF4-FFF2-40B4-BE49-F238E27FC236}">
                  <a16:creationId xmlns:a16="http://schemas.microsoft.com/office/drawing/2014/main" id="{CB7122F0-6CD1-70A5-4E0F-CC07262CB9CC}"/>
                </a:ext>
              </a:extLst>
            </p:cNvPr>
            <p:cNvPicPr>
              <a:picLocks noChangeAspect="1"/>
            </p:cNvPicPr>
            <p:nvPr/>
          </p:nvPicPr>
          <p:blipFill>
            <a:blip r:embed="rId9"/>
            <a:stretch>
              <a:fillRect/>
            </a:stretch>
          </p:blipFill>
          <p:spPr>
            <a:xfrm>
              <a:off x="9959297" y="6098171"/>
              <a:ext cx="2232703" cy="744234"/>
            </a:xfrm>
            <a:prstGeom prst="rect">
              <a:avLst/>
            </a:prstGeom>
          </p:spPr>
        </p:pic>
      </p:grpSp>
      <p:pic>
        <p:nvPicPr>
          <p:cNvPr id="14" name="Resim 13" descr="ekran görüntüsü, tasarım içeren bir resim&#10;&#10;Açıklama otomatik olarak oluşturuldu">
            <a:extLst>
              <a:ext uri="{FF2B5EF4-FFF2-40B4-BE49-F238E27FC236}">
                <a16:creationId xmlns:a16="http://schemas.microsoft.com/office/drawing/2014/main" id="{0CAA7ABA-792E-A328-A0EC-8EDBB7BAF963}"/>
              </a:ext>
            </a:extLst>
          </p:cNvPr>
          <p:cNvPicPr>
            <a:picLocks noChangeAspect="1"/>
          </p:cNvPicPr>
          <p:nvPr/>
        </p:nvPicPr>
        <p:blipFill>
          <a:blip r:embed="rId10"/>
          <a:stretch>
            <a:fillRect/>
          </a:stretch>
        </p:blipFill>
        <p:spPr>
          <a:xfrm>
            <a:off x="9218305" y="135821"/>
            <a:ext cx="2869094" cy="2869094"/>
          </a:xfrm>
          <a:prstGeom prst="rect">
            <a:avLst/>
          </a:prstGeom>
        </p:spPr>
      </p:pic>
      <p:sp>
        <p:nvSpPr>
          <p:cNvPr id="16" name="Dikdörtgen 15">
            <a:extLst>
              <a:ext uri="{FF2B5EF4-FFF2-40B4-BE49-F238E27FC236}">
                <a16:creationId xmlns:a16="http://schemas.microsoft.com/office/drawing/2014/main" id="{E60278B7-9D1A-8CD9-809D-BEFF6A0AFEC5}"/>
              </a:ext>
            </a:extLst>
          </p:cNvPr>
          <p:cNvSpPr/>
          <p:nvPr/>
        </p:nvSpPr>
        <p:spPr>
          <a:xfrm>
            <a:off x="68775" y="873705"/>
            <a:ext cx="9137694" cy="2123658"/>
          </a:xfrm>
          <a:prstGeom prst="rect">
            <a:avLst/>
          </a:prstGeom>
          <a:noFill/>
        </p:spPr>
        <p:txBody>
          <a:bodyPr wrap="none" lIns="91440" tIns="45720" rIns="91440" bIns="45720">
            <a:spAutoFit/>
          </a:bodyPr>
          <a:lstStyle/>
          <a:p>
            <a:pPr algn="ctr"/>
            <a:r>
              <a:rPr lang="it-IT" sz="4400" b="0" cap="none" spc="0" dirty="0">
                <a:ln w="0"/>
                <a:effectLst>
                  <a:outerShdw blurRad="38100" dist="19050" dir="2700000" algn="tl" rotWithShape="0">
                    <a:schemeClr val="dk1">
                      <a:alpha val="40000"/>
                    </a:schemeClr>
                  </a:outerShdw>
                </a:effectLst>
                <a:highlight>
                  <a:srgbClr val="00FFFF"/>
                </a:highlight>
              </a:rPr>
              <a:t>MANUALEE </a:t>
            </a:r>
            <a:endParaRPr lang="tr-TR" sz="4400" b="0" cap="none" spc="0" dirty="0">
              <a:ln w="0"/>
              <a:effectLst>
                <a:outerShdw blurRad="38100" dist="19050" dir="2700000" algn="tl" rotWithShape="0">
                  <a:schemeClr val="dk1">
                    <a:alpha val="40000"/>
                  </a:schemeClr>
                </a:outerShdw>
              </a:effectLst>
              <a:highlight>
                <a:srgbClr val="00FFFF"/>
              </a:highlight>
            </a:endParaRPr>
          </a:p>
          <a:p>
            <a:pPr algn="ctr"/>
            <a:r>
              <a:rPr lang="it-IT" sz="4400" b="0" cap="none" spc="0" dirty="0">
                <a:ln w="0"/>
                <a:effectLst>
                  <a:outerShdw blurRad="38100" dist="19050" dir="2700000" algn="tl" rotWithShape="0">
                    <a:schemeClr val="dk1">
                      <a:alpha val="40000"/>
                    </a:schemeClr>
                  </a:outerShdw>
                </a:effectLst>
                <a:highlight>
                  <a:srgbClr val="00FFFF"/>
                </a:highlight>
              </a:rPr>
              <a:t>PER LA PIATTAFORMA E LE RISORSE </a:t>
            </a:r>
            <a:endParaRPr lang="tr-TR" sz="4400" b="0" cap="none" spc="0" dirty="0">
              <a:ln w="0"/>
              <a:effectLst>
                <a:outerShdw blurRad="38100" dist="19050" dir="2700000" algn="tl" rotWithShape="0">
                  <a:schemeClr val="dk1">
                    <a:alpha val="40000"/>
                  </a:schemeClr>
                </a:outerShdw>
              </a:effectLst>
              <a:highlight>
                <a:srgbClr val="00FFFF"/>
              </a:highlight>
            </a:endParaRPr>
          </a:p>
          <a:p>
            <a:pPr algn="ctr"/>
            <a:r>
              <a:rPr lang="it-IT" sz="4400" b="0" cap="none" spc="0" dirty="0">
                <a:ln w="0"/>
                <a:effectLst>
                  <a:outerShdw blurRad="38100" dist="19050" dir="2700000" algn="tl" rotWithShape="0">
                    <a:schemeClr val="dk1">
                      <a:alpha val="40000"/>
                    </a:schemeClr>
                  </a:outerShdw>
                </a:effectLst>
                <a:highlight>
                  <a:srgbClr val="00FFFF"/>
                </a:highlight>
              </a:rPr>
              <a:t>DI E-LEARNING</a:t>
            </a:r>
            <a:r>
              <a:rPr lang="tr-TR" sz="4400" dirty="0">
                <a:ln w="0"/>
                <a:effectLst>
                  <a:outerShdw blurRad="38100" dist="19050" dir="2700000" algn="tl" rotWithShape="0">
                    <a:schemeClr val="dk1">
                      <a:alpha val="40000"/>
                    </a:schemeClr>
                  </a:outerShdw>
                </a:effectLst>
                <a:highlight>
                  <a:srgbClr val="00FFFF"/>
                </a:highlight>
              </a:rPr>
              <a:t> </a:t>
            </a:r>
            <a:endParaRPr lang="tr-TR" sz="4400" b="0" cap="none" spc="0" dirty="0">
              <a:ln w="0"/>
              <a:solidFill>
                <a:schemeClr val="tx1"/>
              </a:solidFill>
              <a:effectLst>
                <a:outerShdw blurRad="38100" dist="19050" dir="2700000" algn="tl" rotWithShape="0">
                  <a:schemeClr val="dk1">
                    <a:alpha val="40000"/>
                  </a:schemeClr>
                </a:outerShdw>
              </a:effectLst>
              <a:highlight>
                <a:srgbClr val="00FFFF"/>
              </a:highlight>
            </a:endParaRPr>
          </a:p>
        </p:txBody>
      </p:sp>
      <p:pic>
        <p:nvPicPr>
          <p:cNvPr id="18" name="Resim 17" descr="grafik, yazı tipi, grafik tasarım, logo içeren bir resim&#10;&#10;Açıklama otomatik olarak oluşturuldu">
            <a:extLst>
              <a:ext uri="{FF2B5EF4-FFF2-40B4-BE49-F238E27FC236}">
                <a16:creationId xmlns:a16="http://schemas.microsoft.com/office/drawing/2014/main" id="{B40C3C74-C786-C7D0-CFAC-DC39326A397F}"/>
              </a:ext>
            </a:extLst>
          </p:cNvPr>
          <p:cNvPicPr>
            <a:picLocks noChangeAspect="1"/>
          </p:cNvPicPr>
          <p:nvPr/>
        </p:nvPicPr>
        <p:blipFill>
          <a:blip r:embed="rId11"/>
          <a:stretch>
            <a:fillRect/>
          </a:stretch>
        </p:blipFill>
        <p:spPr>
          <a:xfrm>
            <a:off x="7347194" y="3481460"/>
            <a:ext cx="1720127" cy="974739"/>
          </a:xfrm>
          <a:prstGeom prst="rect">
            <a:avLst/>
          </a:prstGeom>
        </p:spPr>
      </p:pic>
      <p:pic>
        <p:nvPicPr>
          <p:cNvPr id="20" name="Resim 19" descr="grafik, yazı tipi, grafik tasarım, poster içeren bir resim&#10;&#10;Açıklama otomatik olarak oluşturuldu">
            <a:extLst>
              <a:ext uri="{FF2B5EF4-FFF2-40B4-BE49-F238E27FC236}">
                <a16:creationId xmlns:a16="http://schemas.microsoft.com/office/drawing/2014/main" id="{4641328A-EBD2-F482-0E78-0E8BB3F564D5}"/>
              </a:ext>
            </a:extLst>
          </p:cNvPr>
          <p:cNvPicPr>
            <a:picLocks noChangeAspect="1"/>
          </p:cNvPicPr>
          <p:nvPr/>
        </p:nvPicPr>
        <p:blipFill>
          <a:blip r:embed="rId12"/>
          <a:stretch>
            <a:fillRect/>
          </a:stretch>
        </p:blipFill>
        <p:spPr>
          <a:xfrm>
            <a:off x="7836777" y="4571397"/>
            <a:ext cx="1169489" cy="1258612"/>
          </a:xfrm>
          <a:prstGeom prst="rect">
            <a:avLst/>
          </a:prstGeom>
        </p:spPr>
      </p:pic>
      <p:pic>
        <p:nvPicPr>
          <p:cNvPr id="22" name="Resim 21" descr="amblem, simge, sembol, logo, ticari marka içeren bir resim&#10;&#10;Açıklama otomatik olarak oluşturuldu">
            <a:extLst>
              <a:ext uri="{FF2B5EF4-FFF2-40B4-BE49-F238E27FC236}">
                <a16:creationId xmlns:a16="http://schemas.microsoft.com/office/drawing/2014/main" id="{B8426B98-3EFC-6C97-C5E2-0007331F14B8}"/>
              </a:ext>
            </a:extLst>
          </p:cNvPr>
          <p:cNvPicPr>
            <a:picLocks noChangeAspect="1"/>
          </p:cNvPicPr>
          <p:nvPr/>
        </p:nvPicPr>
        <p:blipFill>
          <a:blip r:embed="rId13"/>
          <a:stretch>
            <a:fillRect/>
          </a:stretch>
        </p:blipFill>
        <p:spPr>
          <a:xfrm>
            <a:off x="92282" y="4740364"/>
            <a:ext cx="1243931" cy="1243931"/>
          </a:xfrm>
          <a:prstGeom prst="rect">
            <a:avLst/>
          </a:prstGeom>
        </p:spPr>
      </p:pic>
      <p:pic>
        <p:nvPicPr>
          <p:cNvPr id="24" name="Resim 23" descr="metin, ekran görüntüsü, yazı tipi içeren bir resim&#10;&#10;Açıklama otomatik olarak oluşturuldu">
            <a:extLst>
              <a:ext uri="{FF2B5EF4-FFF2-40B4-BE49-F238E27FC236}">
                <a16:creationId xmlns:a16="http://schemas.microsoft.com/office/drawing/2014/main" id="{D68D91C9-B76C-D387-123F-3FA110BCD1E2}"/>
              </a:ext>
            </a:extLst>
          </p:cNvPr>
          <p:cNvPicPr>
            <a:picLocks noChangeAspect="1"/>
          </p:cNvPicPr>
          <p:nvPr/>
        </p:nvPicPr>
        <p:blipFill>
          <a:blip r:embed="rId14"/>
          <a:stretch>
            <a:fillRect/>
          </a:stretch>
        </p:blipFill>
        <p:spPr>
          <a:xfrm>
            <a:off x="2536284" y="4874959"/>
            <a:ext cx="4344243" cy="974739"/>
          </a:xfrm>
          <a:prstGeom prst="rect">
            <a:avLst/>
          </a:prstGeom>
        </p:spPr>
      </p:pic>
      <p:pic>
        <p:nvPicPr>
          <p:cNvPr id="26" name="Resim 25" descr="metin, logo, yazı tipi, simge, sembol içeren bir resim&#10;&#10;Açıklama otomatik olarak oluşturuldu">
            <a:extLst>
              <a:ext uri="{FF2B5EF4-FFF2-40B4-BE49-F238E27FC236}">
                <a16:creationId xmlns:a16="http://schemas.microsoft.com/office/drawing/2014/main" id="{C3EEBBA7-CB37-C3D3-D5DA-435D3794EDB6}"/>
              </a:ext>
            </a:extLst>
          </p:cNvPr>
          <p:cNvPicPr>
            <a:picLocks noChangeAspect="1"/>
          </p:cNvPicPr>
          <p:nvPr/>
        </p:nvPicPr>
        <p:blipFill>
          <a:blip r:embed="rId15"/>
          <a:stretch>
            <a:fillRect/>
          </a:stretch>
        </p:blipFill>
        <p:spPr>
          <a:xfrm>
            <a:off x="90152" y="3653718"/>
            <a:ext cx="1519440" cy="990939"/>
          </a:xfrm>
          <a:prstGeom prst="rect">
            <a:avLst/>
          </a:prstGeom>
        </p:spPr>
      </p:pic>
      <p:pic>
        <p:nvPicPr>
          <p:cNvPr id="28" name="Resim 27" descr="metin, yazı tipi, logo, grafik içeren bir resim&#10;&#10;Açıklama otomatik olarak oluşturuldu">
            <a:extLst>
              <a:ext uri="{FF2B5EF4-FFF2-40B4-BE49-F238E27FC236}">
                <a16:creationId xmlns:a16="http://schemas.microsoft.com/office/drawing/2014/main" id="{CA441BCD-AA34-E0C0-BED8-B0031545B9B3}"/>
              </a:ext>
            </a:extLst>
          </p:cNvPr>
          <p:cNvPicPr>
            <a:picLocks noChangeAspect="1"/>
          </p:cNvPicPr>
          <p:nvPr/>
        </p:nvPicPr>
        <p:blipFill>
          <a:blip r:embed="rId16"/>
          <a:stretch>
            <a:fillRect/>
          </a:stretch>
        </p:blipFill>
        <p:spPr>
          <a:xfrm>
            <a:off x="163436" y="2560583"/>
            <a:ext cx="1372872" cy="974739"/>
          </a:xfrm>
          <a:prstGeom prst="rect">
            <a:avLst/>
          </a:prstGeom>
        </p:spPr>
      </p:pic>
      <p:pic>
        <p:nvPicPr>
          <p:cNvPr id="30" name="Resim 29" descr="metin, yazı tipi, grafik, taslak içeren bir resim&#10;&#10;Açıklama otomatik olarak oluşturuldu">
            <a:extLst>
              <a:ext uri="{FF2B5EF4-FFF2-40B4-BE49-F238E27FC236}">
                <a16:creationId xmlns:a16="http://schemas.microsoft.com/office/drawing/2014/main" id="{39F681B3-B75C-1B31-40D8-7FA0EEA641F6}"/>
              </a:ext>
            </a:extLst>
          </p:cNvPr>
          <p:cNvPicPr>
            <a:picLocks noChangeAspect="1"/>
          </p:cNvPicPr>
          <p:nvPr/>
        </p:nvPicPr>
        <p:blipFill>
          <a:blip r:embed="rId17"/>
          <a:stretch>
            <a:fillRect/>
          </a:stretch>
        </p:blipFill>
        <p:spPr>
          <a:xfrm>
            <a:off x="7129728" y="2401801"/>
            <a:ext cx="1876538" cy="974739"/>
          </a:xfrm>
          <a:prstGeom prst="rect">
            <a:avLst/>
          </a:prstGeom>
        </p:spPr>
      </p:pic>
    </p:spTree>
    <p:extLst>
      <p:ext uri="{BB962C8B-B14F-4D97-AF65-F5344CB8AC3E}">
        <p14:creationId xmlns:p14="http://schemas.microsoft.com/office/powerpoint/2010/main" val="3419891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3046689" y="1505829"/>
            <a:ext cx="5627411" cy="3776089"/>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b="1" dirty="0">
                <a:solidFill>
                  <a:srgbClr val="0070C0"/>
                </a:solidFill>
                <a:latin typeface="Poppins" panose="00000500000000000000" pitchFamily="2" charset="-94"/>
                <a:cs typeface="Poppins" panose="00000500000000000000" pitchFamily="2" charset="-94"/>
              </a:rPr>
              <a:t>PROMEMORIA!!! </a:t>
            </a:r>
            <a:r>
              <a:rPr lang="it-IT" dirty="0">
                <a:solidFill>
                  <a:srgbClr val="0070C0"/>
                </a:solidFill>
                <a:latin typeface="Poppins" panose="00000500000000000000" pitchFamily="2" charset="-94"/>
                <a:cs typeface="Poppins" panose="00000500000000000000" pitchFamily="2" charset="-94"/>
              </a:rPr>
              <a:t>Tieni presente che dovrai prima registrarti a</a:t>
            </a:r>
            <a:endParaRPr lang="en-US" dirty="0">
              <a:solidFill>
                <a:srgbClr val="0070C0"/>
              </a:solidFill>
              <a:latin typeface="Poppins" panose="00000500000000000000" pitchFamily="2" charset="-94"/>
              <a:cs typeface="Poppins" panose="00000500000000000000" pitchFamily="2" charset="-94"/>
            </a:endParaRPr>
          </a:p>
          <a:p>
            <a:pPr marL="342900" indent="-342900" algn="ctr">
              <a:buFont typeface="Arial" panose="020B0604020202020204" pitchFamily="34" charset="0"/>
              <a:buChar char="•"/>
            </a:pPr>
            <a:r>
              <a:rPr lang="it-IT" dirty="0">
                <a:solidFill>
                  <a:srgbClr val="0070C0"/>
                </a:solidFill>
                <a:latin typeface="Poppins" panose="00000500000000000000" pitchFamily="2" charset="-94"/>
                <a:cs typeface="Poppins" panose="00000500000000000000" pitchFamily="2" charset="-94"/>
                <a:hlinkClick r:id="rId7"/>
              </a:rPr>
              <a:t>Risorse per gli insegnanti delle scuole elementari</a:t>
            </a:r>
            <a:r>
              <a:rPr lang="en-US" dirty="0">
                <a:solidFill>
                  <a:srgbClr val="0070C0"/>
                </a:solidFill>
                <a:latin typeface="Poppins" panose="00000500000000000000" pitchFamily="2" charset="-94"/>
                <a:cs typeface="Poppins" panose="00000500000000000000" pitchFamily="2" charset="-94"/>
                <a:hlinkClick r:id="rId7"/>
              </a:rPr>
              <a:t> </a:t>
            </a:r>
            <a:endParaRPr lang="tr-TR" dirty="0">
              <a:solidFill>
                <a:srgbClr val="0070C0"/>
              </a:solidFill>
              <a:latin typeface="Poppins" panose="00000500000000000000" pitchFamily="2" charset="-94"/>
              <a:cs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o a</a:t>
            </a:r>
          </a:p>
          <a:p>
            <a:pPr marL="342900" indent="-342900" algn="ctr">
              <a:buFont typeface="Arial" panose="020B0604020202020204" pitchFamily="34" charset="0"/>
              <a:buChar char="•"/>
            </a:pPr>
            <a:r>
              <a:rPr lang="en-US" dirty="0">
                <a:solidFill>
                  <a:srgbClr val="0070C0"/>
                </a:solidFill>
                <a:latin typeface="Poppins" panose="00000500000000000000" pitchFamily="2" charset="-94"/>
                <a:cs typeface="Poppins" panose="00000500000000000000" pitchFamily="2" charset="-94"/>
              </a:rPr>
              <a:t> </a:t>
            </a:r>
            <a:r>
              <a:rPr lang="it-IT" dirty="0">
                <a:solidFill>
                  <a:srgbClr val="0070C0"/>
                </a:solidFill>
                <a:latin typeface="Poppins" panose="00000500000000000000" pitchFamily="2" charset="-94"/>
                <a:cs typeface="Poppins" panose="00000500000000000000" pitchFamily="2" charset="-94"/>
                <a:hlinkClick r:id="rId8"/>
              </a:rPr>
              <a:t>Risorse per gli insegnanti delle scuole secondarie</a:t>
            </a:r>
            <a:r>
              <a:rPr lang="en-US" dirty="0">
                <a:solidFill>
                  <a:srgbClr val="0070C0"/>
                </a:solidFill>
                <a:latin typeface="Poppins" panose="00000500000000000000" pitchFamily="2" charset="-94"/>
                <a:cs typeface="Poppins" panose="00000500000000000000" pitchFamily="2" charset="-94"/>
                <a:hlinkClick r:id="rId8"/>
              </a:rPr>
              <a:t>  </a:t>
            </a:r>
            <a:r>
              <a:rPr lang="it-IT" dirty="0">
                <a:solidFill>
                  <a:srgbClr val="0070C0"/>
                </a:solidFill>
                <a:latin typeface="Poppins" panose="00000500000000000000" pitchFamily="2" charset="-94"/>
                <a:cs typeface="Poppins" panose="00000500000000000000" pitchFamily="2" charset="-94"/>
              </a:rPr>
              <a:t>per registrarsi alla piattaforma Moodle prima di accedervi</a:t>
            </a:r>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9"/>
          <a:stretch>
            <a:fillRect/>
          </a:stretch>
        </p:blipFill>
        <p:spPr>
          <a:xfrm>
            <a:off x="193488" y="36653"/>
            <a:ext cx="1294653" cy="1675433"/>
          </a:xfrm>
          <a:prstGeom prst="rect">
            <a:avLst/>
          </a:prstGeom>
        </p:spPr>
      </p:pic>
      <p:pic>
        <p:nvPicPr>
          <p:cNvPr id="6" name="Resim 5">
            <a:extLst>
              <a:ext uri="{FF2B5EF4-FFF2-40B4-BE49-F238E27FC236}">
                <a16:creationId xmlns:a16="http://schemas.microsoft.com/office/drawing/2014/main" id="{E628FD59-9063-9425-F9B3-10D2C4DF9A42}"/>
              </a:ext>
            </a:extLst>
          </p:cNvPr>
          <p:cNvPicPr>
            <a:picLocks noChangeAspect="1"/>
          </p:cNvPicPr>
          <p:nvPr/>
        </p:nvPicPr>
        <p:blipFill rotWithShape="1">
          <a:blip r:embed="rId10"/>
          <a:srcRect l="9265" t="17832" r="68229" b="25523"/>
          <a:stretch/>
        </p:blipFill>
        <p:spPr>
          <a:xfrm>
            <a:off x="193488" y="1990892"/>
            <a:ext cx="2668511" cy="3776089"/>
          </a:xfrm>
          <a:prstGeom prst="rect">
            <a:avLst/>
          </a:prstGeom>
        </p:spPr>
      </p:pic>
      <p:pic>
        <p:nvPicPr>
          <p:cNvPr id="16" name="Resim 15">
            <a:extLst>
              <a:ext uri="{FF2B5EF4-FFF2-40B4-BE49-F238E27FC236}">
                <a16:creationId xmlns:a16="http://schemas.microsoft.com/office/drawing/2014/main" id="{3242DD47-07A9-E697-FF65-300015683420}"/>
              </a:ext>
            </a:extLst>
          </p:cNvPr>
          <p:cNvPicPr>
            <a:picLocks noChangeAspect="1"/>
          </p:cNvPicPr>
          <p:nvPr/>
        </p:nvPicPr>
        <p:blipFill rotWithShape="1">
          <a:blip r:embed="rId11"/>
          <a:srcRect l="30588" t="18213" r="48529" b="27212"/>
          <a:stretch/>
        </p:blipFill>
        <p:spPr>
          <a:xfrm>
            <a:off x="8858790" y="2083659"/>
            <a:ext cx="2399220" cy="3525268"/>
          </a:xfrm>
          <a:prstGeom prst="rect">
            <a:avLst/>
          </a:prstGeom>
        </p:spPr>
      </p:pic>
    </p:spTree>
    <p:extLst>
      <p:ext uri="{BB962C8B-B14F-4D97-AF65-F5344CB8AC3E}">
        <p14:creationId xmlns:p14="http://schemas.microsoft.com/office/powerpoint/2010/main" val="876900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6" name="Resim 5">
            <a:extLst>
              <a:ext uri="{FF2B5EF4-FFF2-40B4-BE49-F238E27FC236}">
                <a16:creationId xmlns:a16="http://schemas.microsoft.com/office/drawing/2014/main" id="{ED4217A4-F512-D0E2-1890-8D6659B5423D}"/>
              </a:ext>
            </a:extLst>
          </p:cNvPr>
          <p:cNvPicPr>
            <a:picLocks noChangeAspect="1"/>
          </p:cNvPicPr>
          <p:nvPr/>
        </p:nvPicPr>
        <p:blipFill rotWithShape="1">
          <a:blip r:embed="rId8"/>
          <a:srcRect l="8120" t="3376" r="4559" b="8125"/>
          <a:stretch/>
        </p:blipFill>
        <p:spPr>
          <a:xfrm>
            <a:off x="1488141" y="675545"/>
            <a:ext cx="9205259" cy="5245251"/>
          </a:xfrm>
          <a:prstGeom prst="rect">
            <a:avLst/>
          </a:prstGeom>
        </p:spPr>
      </p:pic>
    </p:spTree>
    <p:extLst>
      <p:ext uri="{BB962C8B-B14F-4D97-AF65-F5344CB8AC3E}">
        <p14:creationId xmlns:p14="http://schemas.microsoft.com/office/powerpoint/2010/main" val="2982412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dirty="0">
                <a:solidFill>
                  <a:srgbClr val="0070C0"/>
                </a:solidFill>
                <a:latin typeface="Poppins" panose="00000500000000000000" pitchFamily="2" charset="-94"/>
                <a:cs typeface="Poppins" panose="00000500000000000000" pitchFamily="2" charset="-94"/>
              </a:rPr>
              <a:t>Dopo il processo di registrazione per entrambi“Risorse per gli insegnanti delle scuole elementari”</a:t>
            </a:r>
            <a:endParaRPr lang="tr-TR" dirty="0">
              <a:solidFill>
                <a:srgbClr val="0070C0"/>
              </a:solidFill>
              <a:latin typeface="Poppins" panose="00000500000000000000" pitchFamily="2" charset="-94"/>
              <a:cs typeface="Poppins" panose="00000500000000000000" pitchFamily="2" charset="-94"/>
            </a:endParaRPr>
          </a:p>
          <a:p>
            <a:pPr algn="ctr"/>
            <a:r>
              <a:rPr lang="it-IT" dirty="0">
                <a:solidFill>
                  <a:srgbClr val="0070C0"/>
                </a:solidFill>
                <a:latin typeface="Poppins" panose="00000500000000000000" pitchFamily="2" charset="-94"/>
                <a:cs typeface="Poppins" panose="00000500000000000000" pitchFamily="2" charset="-94"/>
              </a:rPr>
              <a:t>O</a:t>
            </a:r>
            <a:endParaRPr lang="tr-TR" dirty="0">
              <a:solidFill>
                <a:srgbClr val="0070C0"/>
              </a:solidFill>
              <a:latin typeface="Poppins" panose="00000500000000000000" pitchFamily="2" charset="-94"/>
              <a:cs typeface="Poppins" panose="00000500000000000000" pitchFamily="2" charset="-94"/>
            </a:endParaRPr>
          </a:p>
          <a:p>
            <a:pPr algn="ctr"/>
            <a:r>
              <a:rPr lang="it-IT" dirty="0">
                <a:solidFill>
                  <a:srgbClr val="0070C0"/>
                </a:solidFill>
                <a:latin typeface="Poppins" panose="00000500000000000000" pitchFamily="2" charset="-94"/>
                <a:cs typeface="Poppins" panose="00000500000000000000" pitchFamily="2" charset="-94"/>
              </a:rPr>
              <a:t>“Risorse per gli insegnanti delle scuole secondarie”fai clic sulla piattaforma Moodle</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60411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073426" y="1041582"/>
            <a:ext cx="9952382" cy="503842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lgn="just">
              <a:buFont typeface="Arial" panose="020B0604020202020204" pitchFamily="34" charset="0"/>
              <a:buChar char="•"/>
            </a:pPr>
            <a:r>
              <a:rPr lang="it-IT" sz="2000" b="1" dirty="0">
                <a:solidFill>
                  <a:srgbClr val="0070C0"/>
                </a:solidFill>
                <a:latin typeface="Poppins" panose="00000500000000000000" pitchFamily="2" charset="-94"/>
                <a:cs typeface="Poppins" panose="00000500000000000000" pitchFamily="2" charset="-94"/>
              </a:rPr>
              <a:t>SI PREGA DI NOTARE CHE!!! </a:t>
            </a:r>
            <a:r>
              <a:rPr lang="it-IT" sz="2000" dirty="0">
                <a:solidFill>
                  <a:srgbClr val="0070C0"/>
                </a:solidFill>
                <a:latin typeface="Poppins" panose="00000500000000000000" pitchFamily="2" charset="-94"/>
                <a:cs typeface="Poppins" panose="00000500000000000000" pitchFamily="2" charset="-94"/>
              </a:rPr>
              <a:t>L'utente deve prima essere un membro delle risorse per gli insegnanti delle scuole elementari o delle risorse per le piattaforme degli insegnanti delle scuole secondarie (tranne Moodle) come menzionato sopra.</a:t>
            </a:r>
            <a:endParaRPr lang="tr-TR" sz="2000" dirty="0">
              <a:solidFill>
                <a:srgbClr val="0070C0"/>
              </a:solidFill>
              <a:latin typeface="Poppins" panose="00000500000000000000" pitchFamily="2" charset="-94"/>
              <a:cs typeface="Poppins" panose="00000500000000000000" pitchFamily="2" charset="-94"/>
            </a:endParaRPr>
          </a:p>
          <a:p>
            <a:pPr algn="just"/>
            <a:endParaRPr lang="en-US"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it-IT" sz="2000" dirty="0">
                <a:solidFill>
                  <a:srgbClr val="0070C0"/>
                </a:solidFill>
                <a:latin typeface="Poppins" panose="00000500000000000000" pitchFamily="2" charset="-94"/>
                <a:cs typeface="Poppins" panose="00000500000000000000" pitchFamily="2" charset="-94"/>
              </a:rPr>
              <a:t>Come nello screenshot qui sotto, quando vuoi registrarti e accedere alla piattaforma Moodle da un account che hai registrato in precedenza, devi fare clic su </a:t>
            </a:r>
            <a:r>
              <a:rPr lang="it-IT" sz="2000" b="1" dirty="0">
                <a:solidFill>
                  <a:srgbClr val="0070C0"/>
                </a:solidFill>
                <a:latin typeface="Poppins" panose="00000500000000000000" pitchFamily="2" charset="-94"/>
                <a:cs typeface="Poppins" panose="00000500000000000000" pitchFamily="2" charset="-94"/>
              </a:rPr>
              <a:t>Single Sign On.</a:t>
            </a:r>
            <a:endParaRPr lang="tr-TR" sz="2000" b="1" dirty="0">
              <a:solidFill>
                <a:srgbClr val="0070C0"/>
              </a:solidFill>
              <a:latin typeface="Poppins" panose="00000500000000000000" pitchFamily="2" charset="-94"/>
              <a:cs typeface="Poppins" panose="00000500000000000000" pitchFamily="2" charset="-94"/>
            </a:endParaRPr>
          </a:p>
          <a:p>
            <a:pPr algn="just"/>
            <a:endParaRPr lang="en-US" sz="2000" b="1"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it-IT" sz="2000" dirty="0">
                <a:solidFill>
                  <a:srgbClr val="0070C0"/>
                </a:solidFill>
                <a:latin typeface="Poppins" panose="00000500000000000000" pitchFamily="2" charset="-94"/>
                <a:cs typeface="Poppins" panose="00000500000000000000" pitchFamily="2" charset="-94"/>
              </a:rPr>
              <a:t>È necessario inserire le informazioni del membro nell'altro account e accedere. Quindi sarai registrato alla piattaforma.</a:t>
            </a:r>
            <a:endParaRPr lang="tr-TR"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endParaRPr lang="tr-TR"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it-IT" sz="2000" dirty="0">
                <a:solidFill>
                  <a:srgbClr val="0070C0"/>
                </a:solidFill>
                <a:latin typeface="Poppins" panose="00000500000000000000" pitchFamily="2" charset="-94"/>
                <a:cs typeface="Poppins" panose="00000500000000000000" pitchFamily="2" charset="-94"/>
              </a:rPr>
              <a:t>Ad esempio, se l'utente è un membro delle risorse per la piattaforma degli insegnanti di scuola elementare/secondaria, l'utente può accedere a Moodle.</a:t>
            </a:r>
            <a:endParaRPr lang="tr-TR" sz="2000"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31370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9ED94E27-FCAE-D6ED-E680-AC28812258F6}"/>
              </a:ext>
            </a:extLst>
          </p:cNvPr>
          <p:cNvPicPr>
            <a:picLocks noChangeAspect="1"/>
          </p:cNvPicPr>
          <p:nvPr/>
        </p:nvPicPr>
        <p:blipFill>
          <a:blip r:embed="rId8"/>
          <a:stretch>
            <a:fillRect/>
          </a:stretch>
        </p:blipFill>
        <p:spPr>
          <a:xfrm>
            <a:off x="1478652" y="256602"/>
            <a:ext cx="9141930" cy="5139826"/>
          </a:xfrm>
          <a:prstGeom prst="rect">
            <a:avLst/>
          </a:prstGeom>
        </p:spPr>
      </p:pic>
    </p:spTree>
    <p:extLst>
      <p:ext uri="{BB962C8B-B14F-4D97-AF65-F5344CB8AC3E}">
        <p14:creationId xmlns:p14="http://schemas.microsoft.com/office/powerpoint/2010/main" val="280433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7" name="Resim 6">
            <a:extLst>
              <a:ext uri="{FF2B5EF4-FFF2-40B4-BE49-F238E27FC236}">
                <a16:creationId xmlns:a16="http://schemas.microsoft.com/office/drawing/2014/main" id="{7441E04D-240E-488E-1CEE-A61D2033B3D8}"/>
              </a:ext>
            </a:extLst>
          </p:cNvPr>
          <p:cNvPicPr>
            <a:picLocks noChangeAspect="1"/>
          </p:cNvPicPr>
          <p:nvPr/>
        </p:nvPicPr>
        <p:blipFill rotWithShape="1">
          <a:blip r:embed="rId8"/>
          <a:srcRect l="1586" t="4423" r="12291" b="6976"/>
          <a:stretch/>
        </p:blipFill>
        <p:spPr>
          <a:xfrm>
            <a:off x="1420988" y="700425"/>
            <a:ext cx="9257258" cy="5354581"/>
          </a:xfrm>
          <a:prstGeom prst="rect">
            <a:avLst/>
          </a:prstGeom>
        </p:spPr>
      </p:pic>
    </p:spTree>
    <p:extLst>
      <p:ext uri="{BB962C8B-B14F-4D97-AF65-F5344CB8AC3E}">
        <p14:creationId xmlns:p14="http://schemas.microsoft.com/office/powerpoint/2010/main" val="217802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it-IT" sz="2000" dirty="0">
                <a:solidFill>
                  <a:srgbClr val="0070C0"/>
                </a:solidFill>
                <a:latin typeface="Poppins" panose="00000500000000000000" pitchFamily="2" charset="-94"/>
                <a:cs typeface="Poppins" panose="00000500000000000000" pitchFamily="2" charset="-94"/>
              </a:rPr>
              <a:t>La piattaforma e-learning si compone di due moduli come corsi sotto i titoli principali di</a:t>
            </a:r>
            <a:endParaRPr lang="tr-TR" sz="2000" dirty="0">
              <a:solidFill>
                <a:srgbClr val="0070C0"/>
              </a:solidFill>
              <a:latin typeface="Poppins" panose="00000500000000000000" pitchFamily="2" charset="-94"/>
              <a:cs typeface="Poppins" panose="00000500000000000000" pitchFamily="2" charset="-94"/>
            </a:endParaRPr>
          </a:p>
          <a:p>
            <a:pPr marL="342900" indent="-342900">
              <a:buFont typeface="Arial" panose="020B0604020202020204" pitchFamily="34" charset="0"/>
              <a:buChar char="•"/>
            </a:pPr>
            <a:r>
              <a:rPr lang="it-IT" sz="2000" b="0" i="0" u="none" strike="noStrike" dirty="0">
                <a:solidFill>
                  <a:srgbClr val="0F6FC5"/>
                </a:solidFill>
                <a:effectLst/>
                <a:latin typeface="Poppins" panose="00000500000000000000" pitchFamily="2" charset="-94"/>
                <a:hlinkClick r:id="rId7"/>
              </a:rPr>
              <a:t>Introduzione al mondo del teatro e programmi di studio basati sul teatro</a:t>
            </a:r>
            <a:endParaRPr lang="tr-TR" sz="2000" b="0" i="0" u="none" strike="noStrike" dirty="0">
              <a:solidFill>
                <a:srgbClr val="0F6FC5"/>
              </a:solidFill>
              <a:effectLst/>
              <a:latin typeface="Poppins" panose="00000500000000000000" pitchFamily="2" charset="-94"/>
            </a:endParaRPr>
          </a:p>
          <a:p>
            <a:pPr marL="342900" indent="-342900">
              <a:buFont typeface="Arial" panose="020B0604020202020204" pitchFamily="34" charset="0"/>
              <a:buChar char="•"/>
            </a:pPr>
            <a:r>
              <a:rPr lang="tr-TR" sz="2000" b="0" i="0" u="none" strike="noStrike" dirty="0">
                <a:solidFill>
                  <a:srgbClr val="0F6FC5"/>
                </a:solidFill>
                <a:effectLst/>
                <a:latin typeface="Poppins" panose="00000500000000000000" pitchFamily="2" charset="-94"/>
              </a:rPr>
              <a:t>e </a:t>
            </a:r>
            <a:r>
              <a:rPr lang="it-IT" sz="2000" b="0" i="0" u="none" strike="noStrike" dirty="0">
                <a:solidFill>
                  <a:srgbClr val="0F6FC5"/>
                </a:solidFill>
                <a:effectLst/>
                <a:latin typeface="Poppins" panose="00000500000000000000" pitchFamily="2" charset="-94"/>
                <a:hlinkClick r:id="rId8"/>
              </a:rPr>
              <a:t>Modulo di formazione: come fare</a:t>
            </a:r>
            <a:endParaRPr lang="en-US" sz="2000" b="0" i="0" dirty="0">
              <a:solidFill>
                <a:srgbClr val="455A64"/>
              </a:solidFill>
              <a:effectLst/>
              <a:latin typeface="Poppins" panose="00000500000000000000" pitchFamily="2" charset="-94"/>
            </a:endParaRPr>
          </a:p>
          <a:p>
            <a:endParaRPr lang="en-US" b="0" i="0" dirty="0">
              <a:solidFill>
                <a:srgbClr val="455A64"/>
              </a:solidFill>
              <a:effectLst/>
              <a:latin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9"/>
          <a:stretch>
            <a:fillRect/>
          </a:stretch>
        </p:blipFill>
        <p:spPr>
          <a:xfrm>
            <a:off x="193488" y="36653"/>
            <a:ext cx="1294653" cy="1675433"/>
          </a:xfrm>
          <a:prstGeom prst="rect">
            <a:avLst/>
          </a:prstGeom>
        </p:spPr>
      </p:pic>
    </p:spTree>
    <p:extLst>
      <p:ext uri="{BB962C8B-B14F-4D97-AF65-F5344CB8AC3E}">
        <p14:creationId xmlns:p14="http://schemas.microsoft.com/office/powerpoint/2010/main" val="72812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2606142"/>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INFORMAZIONI GENERALI SU OGNI MODULO</a:t>
            </a:r>
            <a:endParaRPr lang="tr-TR" sz="2000" b="1" dirty="0">
              <a:solidFill>
                <a:srgbClr val="0070C0"/>
              </a:solidFill>
              <a:latin typeface="Poppins" panose="00000500000000000000" pitchFamily="2" charset="-94"/>
              <a:cs typeface="Poppins" panose="00000500000000000000" pitchFamily="2" charset="-94"/>
            </a:endParaRPr>
          </a:p>
          <a:p>
            <a:pPr algn="ctr"/>
            <a:endParaRPr lang="tr-TR" sz="2000" b="1" dirty="0">
              <a:solidFill>
                <a:srgbClr val="0070C0"/>
              </a:solidFill>
              <a:latin typeface="Poppins" panose="00000500000000000000" pitchFamily="2" charset="-94"/>
              <a:cs typeface="Poppins" panose="00000500000000000000" pitchFamily="2" charset="-94"/>
            </a:endParaRPr>
          </a:p>
          <a:p>
            <a:pPr algn="ctr"/>
            <a:r>
              <a:rPr lang="it-IT" sz="2000" b="1" dirty="0">
                <a:solidFill>
                  <a:srgbClr val="0070C0"/>
                </a:solidFill>
                <a:latin typeface="Poppins" panose="00000500000000000000" pitchFamily="2" charset="-94"/>
                <a:cs typeface="Poppins" panose="00000500000000000000" pitchFamily="2" charset="-94"/>
              </a:rPr>
              <a:t>MODULO 1: Introduzione al mondo del dramma e curricula basati sul teatro</a:t>
            </a:r>
            <a:endParaRPr lang="tr-TR" sz="2000" b="1" dirty="0">
              <a:solidFill>
                <a:srgbClr val="0070C0"/>
              </a:solidFill>
              <a:latin typeface="Poppins" panose="00000500000000000000" pitchFamily="2" charset="-94"/>
              <a:cs typeface="Poppins" panose="00000500000000000000" pitchFamily="2" charset="-94"/>
            </a:endParaRPr>
          </a:p>
          <a:p>
            <a:pPr algn="ctr"/>
            <a:r>
              <a:rPr lang="it-IT" sz="2000" dirty="0">
                <a:solidFill>
                  <a:srgbClr val="0070C0"/>
                </a:solidFill>
                <a:latin typeface="Poppins" panose="00000500000000000000" pitchFamily="2" charset="-94"/>
                <a:cs typeface="Poppins" panose="00000500000000000000" pitchFamily="2" charset="-94"/>
              </a:rPr>
              <a:t>Questo corso ha lo scopo di fornire informazioni sui metodi teatrali per migliorare le capacità di parlare degli insegnanti ELT sia nelle scuole elementari che secondarie.</a:t>
            </a:r>
            <a:endParaRPr lang="en-US" sz="2000" b="1" dirty="0">
              <a:solidFill>
                <a:srgbClr val="0070C0"/>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73213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942058"/>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Acquisizioni alla fine del corso:</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Alla fine del corso gli insegnanti acquisiranno una conoscenza approfondita delle attività orali basate sul teatro, miglioreranno le loro capacità pedagogiche, svilupperanno la loro comprensione linguistica e culturale e renderanno il loro insegnamento più divertente.</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una più profonda comprensione del dramma e dei suoi benefici in classe</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comprendere le abilità su come utilizzare un'esclusiva rubrica di valutazione del parlato basata sul dramma</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conoscenze relative all'utilizzo della piattaforma e-learning</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dotare gli insegnanti di competenze teatrali per integrarle nel miglioramento delle capacità orali dei loro studenti attraverso l'utilizzo di programmi di conversazione basati sul teatro, attività di apprendimento, materiali di formazione tra cui una rubrica autentica.</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200860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Acquisizioni alla fine del corso:</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sviluppare l'identità, l'immaginazione e la creatività sia degli insegnanti che degli studenti attraverso l'applicazione di attività basate sul teatro e renderli sempre diversi, nuovi e innovativi</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acquisire conoscenze, abilità sul quadro teorico dell'educazione teatrale e strumenti sotto forma di tecniche teatrali, metodi che insegnanti e professori potrebbero utilizzare nel loro lavoro educativo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saranno in grado di creare le proprie attività di apprendimento del parlato basate sul teatro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saranno dotati delle competenze per supportare l'insegnamento utilizzando tipi di teatro (ad esempio, mimo, cortometraggio, improvvisazione di giochi di ruolo, sceneggiatura).</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506656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2330021" y="1603515"/>
            <a:ext cx="7531958"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buFont typeface="Arial" panose="020B0604020202020204" pitchFamily="34" charset="0"/>
              <a:buChar char="•"/>
            </a:pPr>
            <a:r>
              <a:rPr lang="it-IT" dirty="0">
                <a:solidFill>
                  <a:schemeClr val="tx2"/>
                </a:solidFill>
              </a:rPr>
              <a:t>ACT – Act Communicate &amp; Transcend è un progetto in piena sintonia con la raccomandazione del Consiglio Europeo su un approccio globale all'insegnamento e all'apprendimento delle lingue emanata nel 2018 che afferma che «la competenza multilingue è al centro della visione di uno Spazio Europeo dell'Istruzione » Risponde alla chiamata Erasmus+ per sostenere i settori dell'arte, della cultura e dell'istruzione nell'affrontare le sfide causate dal COVID-19.</a:t>
            </a:r>
            <a:endParaRPr lang="en-US" dirty="0">
              <a:solidFill>
                <a:schemeClr val="tx2"/>
              </a:solidFill>
            </a:endParaRPr>
          </a:p>
        </p:txBody>
      </p:sp>
    </p:spTree>
    <p:extLst>
      <p:ext uri="{BB962C8B-B14F-4D97-AF65-F5344CB8AC3E}">
        <p14:creationId xmlns:p14="http://schemas.microsoft.com/office/powerpoint/2010/main" val="9636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9"/>
            <a:ext cx="8723099" cy="2326529"/>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Acquisizioni alla fine del corso:</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acquisiranno abilità per sviluppare le capacità orali dei loro studenti e ridurre i loro livelli di ansia, aumentare la fiducia in se stessi e il divertimento utilizzando il teatro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avranno una comprensione dell'acquisizione di competenze innovative per migliorare le capacità di parlare nell'insegnamento dell'inglese come lingua straniera e competenze interculturali, cittadinanza e valori dell'UE.</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102134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2606142"/>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INFORMAZIONI GENERALI SU OGNI MODULO</a:t>
            </a:r>
            <a:endParaRPr lang="tr-TR" sz="2000" b="1" dirty="0">
              <a:solidFill>
                <a:srgbClr val="0070C0"/>
              </a:solidFill>
              <a:latin typeface="Poppins" panose="00000500000000000000" pitchFamily="2" charset="-94"/>
              <a:cs typeface="Poppins" panose="00000500000000000000" pitchFamily="2" charset="-94"/>
            </a:endParaRPr>
          </a:p>
          <a:p>
            <a:pPr algn="ctr"/>
            <a:endParaRPr lang="tr-TR" sz="2000" b="1" dirty="0">
              <a:solidFill>
                <a:srgbClr val="0070C0"/>
              </a:solidFill>
              <a:latin typeface="Poppins" panose="00000500000000000000" pitchFamily="2" charset="-94"/>
              <a:cs typeface="Poppins" panose="00000500000000000000" pitchFamily="2" charset="-94"/>
            </a:endParaRPr>
          </a:p>
          <a:p>
            <a:pPr algn="ctr"/>
            <a:r>
              <a:rPr lang="it-IT" sz="2000" b="1" dirty="0">
                <a:solidFill>
                  <a:srgbClr val="0070C0"/>
                </a:solidFill>
                <a:latin typeface="Poppins" panose="00000500000000000000" pitchFamily="2" charset="-94"/>
                <a:cs typeface="Poppins" panose="00000500000000000000" pitchFamily="2" charset="-94"/>
              </a:rPr>
              <a:t>MODULO 2: Modulo formativo: come fare</a:t>
            </a:r>
            <a:endParaRPr lang="tr-TR" sz="2000" b="1" dirty="0">
              <a:solidFill>
                <a:srgbClr val="0070C0"/>
              </a:solidFill>
              <a:latin typeface="Poppins" panose="00000500000000000000" pitchFamily="2" charset="-94"/>
              <a:cs typeface="Poppins" panose="00000500000000000000" pitchFamily="2" charset="-94"/>
            </a:endParaRPr>
          </a:p>
          <a:p>
            <a:pPr algn="ctr"/>
            <a:r>
              <a:rPr lang="it-IT" sz="2000" dirty="0">
                <a:solidFill>
                  <a:srgbClr val="0070C0"/>
                </a:solidFill>
                <a:latin typeface="Poppins" panose="00000500000000000000" pitchFamily="2" charset="-94"/>
                <a:cs typeface="Poppins" panose="00000500000000000000" pitchFamily="2" charset="-94"/>
              </a:rPr>
              <a:t>Questo corso ha lo scopo di formare gli insegnanti di lingua inglese nelle scuole primarie e secondarie su come progettare, implementare, valutare e utilizzare attività di conversazione basate sul teatro.</a:t>
            </a:r>
            <a:endParaRPr lang="en-US" sz="2000" b="1" dirty="0">
              <a:solidFill>
                <a:srgbClr val="0070C0"/>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427119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Acquisizioni alla fine del corso:</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Grazie alla possibilità di creare attività di conversazione basate sul teatro, gli insegnanti di ELT saranno in grado di usarle nelle loro classi e contribuire in modo più efficiente allo sviluppo delle capacità di parlare dei loro studenti.</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L'insegnante acquisirà competenze, conoscenze su come creare un curriculum innovativo che includa attività orali basate sul teatro e arricchirà le proprie capacità professionali nello sviluppo delle capacità orali dei propri studenti</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saranno pienamente consapevoli dei benefici delle attività basate sul teatro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saranno in grado di valutare e ottenere approfondimenti sulla conoscenza, gli atteggiamenti e il comportamento dei loro studenti rispetto alla lingua di destinazione</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58382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Acquisizioni alla fine del corso:</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fornire agli insegnanti uno strumento metodico efficace su come educare gli studenti a migliorare le capacità di parlare attraverso il teatro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fornire agli insegnanti competenze teatrali nell'insegnamento dell'inglese come lingua straniera per creare le proprie attività di apprendimento basate sul teatro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saranno in grado di adattare le attività teatrali negli insegnamenti per migliorare la capacità di parlare</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di lingue saranno in grado di progettare e applicare futuri programmi di studio e attività di apprendimento basate sul teatro basato su temi che possono essere utilizzati anche come strumento supplementare.</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di lingue saranno in grado di sviluppare e progettare attività di conversazione basate sul livello e adeguate all'età</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737850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sz="2000" b="1" dirty="0">
                <a:solidFill>
                  <a:srgbClr val="0070C0"/>
                </a:solidFill>
                <a:latin typeface="Poppins" panose="00000500000000000000" pitchFamily="2" charset="-94"/>
                <a:cs typeface="Poppins" panose="00000500000000000000" pitchFamily="2" charset="-94"/>
              </a:rPr>
              <a:t>Acquisizioni alla fine del corso:</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Usando canzoni, canti, filastrocche, esplorando la mimica nelle loro attività orali basate sul dramma, gli insegnanti avranno la possibilità di capire come valutare:</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acquisizione del vocabolario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Pronuncia</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lettura e comprensione</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Ascoltando</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it-IT" sz="1600" b="0" i="0" dirty="0">
                <a:solidFill>
                  <a:schemeClr val="bg1">
                    <a:lumMod val="65000"/>
                  </a:schemeClr>
                </a:solidFill>
                <a:effectLst/>
                <a:latin typeface="Poppins" panose="00000500000000000000" pitchFamily="2" charset="-94"/>
              </a:rPr>
              <a:t>Gli insegnanti comprenderanno l'acquisizione di competenze innovative per migliorare le capacità di parlare nell'insegnamento dell'inglese come lingua straniera e competenze interculturali, cittadinanza e valori dell'UE.</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35445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3872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dirty="0">
                <a:solidFill>
                  <a:srgbClr val="0070C0"/>
                </a:solidFill>
                <a:latin typeface="Poppins" panose="00000500000000000000" pitchFamily="2" charset="-94"/>
                <a:cs typeface="Poppins" panose="00000500000000000000" pitchFamily="2" charset="-94"/>
              </a:rPr>
              <a:t>Quando entri nella piattaforma Moodle fai clic su "Site Home«</a:t>
            </a:r>
            <a:endParaRPr lang="tr-TR" dirty="0">
              <a:solidFill>
                <a:srgbClr val="0070C0"/>
              </a:solidFill>
              <a:latin typeface="Poppins" panose="00000500000000000000" pitchFamily="2" charset="-94"/>
              <a:cs typeface="Poppins" panose="00000500000000000000" pitchFamily="2" charset="-94"/>
            </a:endParaRP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dirty="0">
                <a:solidFill>
                  <a:srgbClr val="0070C0"/>
                </a:solidFill>
                <a:latin typeface="Poppins" panose="00000500000000000000" pitchFamily="2" charset="-94"/>
                <a:cs typeface="Poppins" panose="00000500000000000000" pitchFamily="2" charset="-94"/>
              </a:rPr>
              <a:t>incontrerai i corsi disponibili come mostrato di seguito</a:t>
            </a:r>
            <a:r>
              <a:rPr lang="tr-TR" dirty="0">
                <a:solidFill>
                  <a:srgbClr val="0070C0"/>
                </a:solidFill>
                <a:latin typeface="Poppins" panose="00000500000000000000" pitchFamily="2" charset="-94"/>
                <a:cs typeface="Poppins" panose="00000500000000000000" pitchFamily="2" charset="-94"/>
              </a:rPr>
              <a:t> </a:t>
            </a:r>
          </a:p>
          <a:p>
            <a:endParaRPr lang="en-US" b="0" i="0" dirty="0">
              <a:solidFill>
                <a:srgbClr val="455A64"/>
              </a:solidFill>
              <a:effectLst/>
              <a:latin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628178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8E82DEAD-AD19-E297-976D-FA74439711B9}"/>
              </a:ext>
            </a:extLst>
          </p:cNvPr>
          <p:cNvPicPr>
            <a:picLocks noChangeAspect="1"/>
          </p:cNvPicPr>
          <p:nvPr/>
        </p:nvPicPr>
        <p:blipFill rotWithShape="1">
          <a:blip r:embed="rId8"/>
          <a:srcRect l="17826" t="4422" r="19891" b="25523"/>
          <a:stretch/>
        </p:blipFill>
        <p:spPr>
          <a:xfrm>
            <a:off x="2365802" y="735523"/>
            <a:ext cx="7593495" cy="4802051"/>
          </a:xfrm>
          <a:prstGeom prst="rect">
            <a:avLst/>
          </a:prstGeom>
        </p:spPr>
      </p:pic>
    </p:spTree>
    <p:extLst>
      <p:ext uri="{BB962C8B-B14F-4D97-AF65-F5344CB8AC3E}">
        <p14:creationId xmlns:p14="http://schemas.microsoft.com/office/powerpoint/2010/main" val="191999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2759E74-F2C4-6AC4-653B-DBA9D3C61192}"/>
              </a:ext>
            </a:extLst>
          </p:cNvPr>
          <p:cNvPicPr>
            <a:picLocks noChangeAspect="1"/>
          </p:cNvPicPr>
          <p:nvPr/>
        </p:nvPicPr>
        <p:blipFill rotWithShape="1">
          <a:blip r:embed="rId2"/>
          <a:srcRect t="22891"/>
          <a:stretch/>
        </p:blipFill>
        <p:spPr>
          <a:xfrm>
            <a:off x="-92765" y="0"/>
            <a:ext cx="11535465" cy="6095638"/>
          </a:xfrm>
          <a:prstGeom prst="rect">
            <a:avLst/>
          </a:prstGeom>
        </p:spPr>
      </p:pic>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3">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7"/>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0148047" y="15595"/>
            <a:ext cx="1294653" cy="1675433"/>
          </a:xfrm>
          <a:prstGeom prst="rect">
            <a:avLst/>
          </a:prstGeom>
        </p:spPr>
      </p:pic>
      <p:pic>
        <p:nvPicPr>
          <p:cNvPr id="14" name="Resim 13">
            <a:extLst>
              <a:ext uri="{FF2B5EF4-FFF2-40B4-BE49-F238E27FC236}">
                <a16:creationId xmlns:a16="http://schemas.microsoft.com/office/drawing/2014/main" id="{A8455CBB-4723-A960-AC30-36BA53C2600C}"/>
              </a:ext>
            </a:extLst>
          </p:cNvPr>
          <p:cNvPicPr>
            <a:picLocks noChangeAspect="1"/>
          </p:cNvPicPr>
          <p:nvPr/>
        </p:nvPicPr>
        <p:blipFill>
          <a:blip r:embed="rId9"/>
          <a:stretch>
            <a:fillRect/>
          </a:stretch>
        </p:blipFill>
        <p:spPr>
          <a:xfrm>
            <a:off x="0" y="1673"/>
            <a:ext cx="12192000" cy="6854653"/>
          </a:xfrm>
          <a:prstGeom prst="rect">
            <a:avLst/>
          </a:prstGeom>
        </p:spPr>
      </p:pic>
    </p:spTree>
    <p:extLst>
      <p:ext uri="{BB962C8B-B14F-4D97-AF65-F5344CB8AC3E}">
        <p14:creationId xmlns:p14="http://schemas.microsoft.com/office/powerpoint/2010/main" val="53969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2759E74-F2C4-6AC4-653B-DBA9D3C61192}"/>
              </a:ext>
            </a:extLst>
          </p:cNvPr>
          <p:cNvPicPr>
            <a:picLocks noChangeAspect="1"/>
          </p:cNvPicPr>
          <p:nvPr/>
        </p:nvPicPr>
        <p:blipFill rotWithShape="1">
          <a:blip r:embed="rId2"/>
          <a:srcRect t="22891"/>
          <a:stretch/>
        </p:blipFill>
        <p:spPr>
          <a:xfrm>
            <a:off x="13252" y="13101"/>
            <a:ext cx="11505878" cy="6080003"/>
          </a:xfrm>
          <a:prstGeom prst="rect">
            <a:avLst/>
          </a:prstGeom>
        </p:spPr>
      </p:pic>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3">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7"/>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0148047" y="15595"/>
            <a:ext cx="1294653" cy="1675433"/>
          </a:xfrm>
          <a:prstGeom prst="rect">
            <a:avLst/>
          </a:prstGeom>
        </p:spPr>
      </p:pic>
    </p:spTree>
    <p:extLst>
      <p:ext uri="{BB962C8B-B14F-4D97-AF65-F5344CB8AC3E}">
        <p14:creationId xmlns:p14="http://schemas.microsoft.com/office/powerpoint/2010/main" val="3314712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1955370" y="2574317"/>
            <a:ext cx="8031311" cy="2159048"/>
          </a:xfrm>
          <a:solidFill>
            <a:schemeClr val="bg1">
              <a:lumMod val="95000"/>
            </a:schemeClr>
          </a:solidFill>
        </p:spPr>
        <p:txBody>
          <a:bodyPr>
            <a:noAutofit/>
          </a:bodyPr>
          <a:lstStyle/>
          <a:p>
            <a:pPr algn="ctr"/>
            <a:r>
              <a:rPr lang="it-IT" dirty="0">
                <a:solidFill>
                  <a:srgbClr val="0070C0"/>
                </a:solidFill>
                <a:latin typeface="Poppins" panose="00000500000000000000" pitchFamily="2" charset="-94"/>
                <a:cs typeface="Poppins" panose="00000500000000000000" pitchFamily="2" charset="-94"/>
              </a:rPr>
              <a:t>All'interno di ogni modulo ci sono sottotitoli come mostrato di seguito.</a:t>
            </a:r>
            <a:endParaRPr lang="tr-TR" dirty="0">
              <a:solidFill>
                <a:srgbClr val="0070C0"/>
              </a:solidFill>
              <a:latin typeface="Poppins" panose="00000500000000000000" pitchFamily="2" charset="-94"/>
              <a:cs typeface="Poppins" panose="00000500000000000000" pitchFamily="2" charset="-94"/>
            </a:endParaRPr>
          </a:p>
          <a:p>
            <a:pPr algn="ctr"/>
            <a:r>
              <a:rPr lang="it-IT" dirty="0">
                <a:solidFill>
                  <a:schemeClr val="tx2"/>
                </a:solidFill>
              </a:rPr>
              <a:t>Dopo aver terminato il corso in ogni titolo, si incontreranno 3 domande. Queste domande hanno lo scopo di rafforzare l'argomento.</a:t>
            </a:r>
            <a:endParaRPr lang="en-US" dirty="0">
              <a:solidFill>
                <a:schemeClr val="tx2"/>
              </a:solidFill>
            </a:endParaRP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3"/>
          <a:stretch>
            <a:fillRect/>
          </a:stretch>
        </p:blipFill>
        <p:spPr>
          <a:xfrm>
            <a:off x="193488" y="36653"/>
            <a:ext cx="1294653" cy="1675433"/>
          </a:xfrm>
          <a:prstGeom prst="rect">
            <a:avLst/>
          </a:prstGeom>
        </p:spPr>
      </p:pic>
      <p:grpSp>
        <p:nvGrpSpPr>
          <p:cNvPr id="3" name="Grup 2">
            <a:extLst>
              <a:ext uri="{FF2B5EF4-FFF2-40B4-BE49-F238E27FC236}">
                <a16:creationId xmlns:a16="http://schemas.microsoft.com/office/drawing/2014/main" id="{0DC8EDFF-6FD4-C03F-762C-54103E651B48}"/>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684D1B31-78B0-02F0-D729-939DDA83D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9" name="Resim 8">
              <a:extLst>
                <a:ext uri="{FF2B5EF4-FFF2-40B4-BE49-F238E27FC236}">
                  <a16:creationId xmlns:a16="http://schemas.microsoft.com/office/drawing/2014/main" id="{FE68FD42-4C81-FCE5-79B5-B0ECA1140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2809F47F-E5C7-E158-0167-1E7FF66C1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4" name="Resim 13" descr="yazı tipi, meneviş mavisi, Majorelle Blue, simge, sembol içeren bir resim&#10;&#10;Açıklama otomatik olarak oluşturuldu">
              <a:extLst>
                <a:ext uri="{FF2B5EF4-FFF2-40B4-BE49-F238E27FC236}">
                  <a16:creationId xmlns:a16="http://schemas.microsoft.com/office/drawing/2014/main" id="{B4E992E9-D4B7-DA02-2E54-DDBD1BE46F17}"/>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81772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2330021" y="1603515"/>
            <a:ext cx="7531958"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it-IT" dirty="0">
                <a:solidFill>
                  <a:schemeClr val="tx2"/>
                </a:solidFill>
              </a:rPr>
              <a:t>Le ultime indagini sui risultati degli studenti di lingua inglese e un'analisi comparativa delle lingue nell'istruzione e nella formazione in tutta l'UE hanno rivelato che "la maggior parte degli Stati membri deve affrontare difficoltà nel garantire risultati di apprendimento adeguati nel campo delle lingue", come affermato nel documento ufficiale dell'UE documento. Ciò indica chiaramente la necessità di introdurre un cambiamento nei curricula e di fornire uno strumento innovativo che sarà diretto a migliorare le competenze di lingua inglese.</a:t>
            </a:r>
            <a:endParaRPr lang="en-US" dirty="0">
              <a:solidFill>
                <a:schemeClr val="tx2"/>
              </a:solidFill>
            </a:endParaRPr>
          </a:p>
        </p:txBody>
      </p:sp>
    </p:spTree>
    <p:extLst>
      <p:ext uri="{BB962C8B-B14F-4D97-AF65-F5344CB8AC3E}">
        <p14:creationId xmlns:p14="http://schemas.microsoft.com/office/powerpoint/2010/main" val="388034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Sottotitolo-1:</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Background teorico sul dramma nel campo dell'arte, parlando</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2FF31128-F8ED-B42A-A497-EE96991D8ABA}"/>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45274CE7-B229-17FE-83DC-AC35C3D73B33}"/>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92A7B5B-F162-D665-6BEF-711587234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D612F884-0BB6-0F4C-7528-3CE08B102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0D74C666-FE2E-9454-0AA7-D5B8E204D4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9E423528-9262-29FC-CE61-1FE589B3F03F}"/>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36715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9" name="Resim 8">
            <a:extLst>
              <a:ext uri="{FF2B5EF4-FFF2-40B4-BE49-F238E27FC236}">
                <a16:creationId xmlns:a16="http://schemas.microsoft.com/office/drawing/2014/main" id="{73BCFB7A-4452-7991-55C6-D607FE61ED59}"/>
              </a:ext>
            </a:extLst>
          </p:cNvPr>
          <p:cNvPicPr>
            <a:picLocks noChangeAspect="1"/>
          </p:cNvPicPr>
          <p:nvPr/>
        </p:nvPicPr>
        <p:blipFill rotWithShape="1">
          <a:blip r:embed="rId3"/>
          <a:srcRect l="3827" t="5026" r="7539" b="8044"/>
          <a:stretch/>
        </p:blipFill>
        <p:spPr>
          <a:xfrm>
            <a:off x="898101" y="723802"/>
            <a:ext cx="9702832" cy="5350251"/>
          </a:xfrm>
          <a:prstGeom prst="rect">
            <a:avLst/>
          </a:prstGeom>
        </p:spPr>
      </p:pic>
      <p:grpSp>
        <p:nvGrpSpPr>
          <p:cNvPr id="3" name="Grup 2">
            <a:extLst>
              <a:ext uri="{FF2B5EF4-FFF2-40B4-BE49-F238E27FC236}">
                <a16:creationId xmlns:a16="http://schemas.microsoft.com/office/drawing/2014/main" id="{F32C096F-A894-12D2-8476-CD356234D254}"/>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4CC7C8EB-1449-4F2F-4DAD-F20DDBDB4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4888E231-AD83-5392-6758-295E08785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66D19B75-44C9-B303-51D6-8C7244654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85B35377-563D-6BBA-C9BB-A15FBF4B48DD}"/>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92752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Sottotitolo-2:</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Il riassunto della ricerca (Colmare il divario tra ricerca e pratica)</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B2B1D9AD-9B86-E5E8-DF4D-0982B5DAB47B}"/>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93CC0168-9808-917C-563A-5324900A339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DCE56B29-1724-6E91-A3CF-555B509E2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F27CB1E4-593C-45D0-2312-E5282DEC2F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1A835495-DD24-BCC6-EB3E-914D7AAA54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DC2D0DD2-F46C-FB61-0D9F-88D5AB7C7138}"/>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00676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3FA8A173-C7EB-F3D6-9A33-41AF41440580}"/>
              </a:ext>
            </a:extLst>
          </p:cNvPr>
          <p:cNvPicPr>
            <a:picLocks noChangeAspect="1"/>
          </p:cNvPicPr>
          <p:nvPr/>
        </p:nvPicPr>
        <p:blipFill rotWithShape="1">
          <a:blip r:embed="rId3"/>
          <a:srcRect l="4265" t="8346" r="19191" b="30709"/>
          <a:stretch/>
        </p:blipFill>
        <p:spPr>
          <a:xfrm>
            <a:off x="1078688" y="1190800"/>
            <a:ext cx="9941857" cy="4450438"/>
          </a:xfrm>
          <a:prstGeom prst="rect">
            <a:avLst/>
          </a:prstGeom>
        </p:spPr>
      </p:pic>
      <p:grpSp>
        <p:nvGrpSpPr>
          <p:cNvPr id="3" name="Grup 2">
            <a:extLst>
              <a:ext uri="{FF2B5EF4-FFF2-40B4-BE49-F238E27FC236}">
                <a16:creationId xmlns:a16="http://schemas.microsoft.com/office/drawing/2014/main" id="{F81DC3E4-94F3-3D36-D94F-76509D928914}"/>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4D4FF92F-197F-7729-F828-D1F6ACB04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7DEFE7FF-62EF-A508-3178-28B193BC9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D25BE31A-C49B-5BA9-90D1-AC91015950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776510E9-A3BA-4E8E-CA23-679AA82F3E43}"/>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973578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Sottotitolo-3:</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Le componenti dei programmi di conversazione basati sul teatro</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ADFE093F-6B1D-A35A-E3C7-2386B8C76ACF}"/>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D877E9EE-9DAD-7BC9-48BE-712032BAD195}"/>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61CE014-8BB5-C17F-1A87-15C30E347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18B76C0A-317E-08F3-F07A-8A0597C59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860055A3-400A-00D4-6FA2-2512BF91A8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E87F70F2-398B-7CB8-0A03-32B222631A1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726565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5289906D-F38D-C454-3B63-5650CF9EB960}"/>
              </a:ext>
            </a:extLst>
          </p:cNvPr>
          <p:cNvPicPr>
            <a:picLocks noChangeAspect="1"/>
          </p:cNvPicPr>
          <p:nvPr/>
        </p:nvPicPr>
        <p:blipFill rotWithShape="1">
          <a:blip r:embed="rId3"/>
          <a:srcRect l="6292" t="19041" r="26430" b="33167"/>
          <a:stretch/>
        </p:blipFill>
        <p:spPr>
          <a:xfrm>
            <a:off x="986627" y="1393954"/>
            <a:ext cx="10125980" cy="4044130"/>
          </a:xfrm>
          <a:prstGeom prst="rect">
            <a:avLst/>
          </a:prstGeom>
        </p:spPr>
      </p:pic>
      <p:grpSp>
        <p:nvGrpSpPr>
          <p:cNvPr id="3" name="Grup 2">
            <a:extLst>
              <a:ext uri="{FF2B5EF4-FFF2-40B4-BE49-F238E27FC236}">
                <a16:creationId xmlns:a16="http://schemas.microsoft.com/office/drawing/2014/main" id="{CEB523A3-66E2-8222-931E-282AFFA9E5E4}"/>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CBBB8B15-D3E6-57A3-395B-7E09E17BF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5A119131-98A1-ADEE-9501-4BA074D3A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F3D0F9C4-EBDE-2080-57B5-E3882E925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56040C04-A4B6-4E22-1795-F2349A911813}"/>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92790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Sottotitolo-4:</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I componenti delle attività di apprendimento del parlato basato sul teatro e i materiali di formazione</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6B68A178-D0E3-6F58-6787-D910C9512E08}"/>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6B71C465-0129-44C9-0D67-46B66E2C2BD8}"/>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C8049159-DA1C-4500-2D87-4DFC0BD66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8866C349-0AEB-360B-C9EA-3B4A2366C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C676EDA7-2153-F135-059E-142E63C539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704E8C2C-F937-2106-9B49-3DFD7F6DCA94}"/>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25444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16DD1DB0-B7F3-0471-3F77-58747A59F246}"/>
              </a:ext>
            </a:extLst>
          </p:cNvPr>
          <p:cNvPicPr>
            <a:picLocks noChangeAspect="1"/>
          </p:cNvPicPr>
          <p:nvPr/>
        </p:nvPicPr>
        <p:blipFill rotWithShape="1">
          <a:blip r:embed="rId3"/>
          <a:srcRect l="6145" t="17239" r="10295" b="33325"/>
          <a:stretch/>
        </p:blipFill>
        <p:spPr>
          <a:xfrm>
            <a:off x="169355" y="1569289"/>
            <a:ext cx="11103990" cy="3693459"/>
          </a:xfrm>
          <a:prstGeom prst="rect">
            <a:avLst/>
          </a:prstGeom>
        </p:spPr>
      </p:pic>
      <p:grpSp>
        <p:nvGrpSpPr>
          <p:cNvPr id="3" name="Grup 2">
            <a:extLst>
              <a:ext uri="{FF2B5EF4-FFF2-40B4-BE49-F238E27FC236}">
                <a16:creationId xmlns:a16="http://schemas.microsoft.com/office/drawing/2014/main" id="{86B8CAE4-CD4E-FA32-5D19-3CF340CB27A8}"/>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2662F8B9-EED0-24AD-AA77-C2653CA43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A6B42855-0C4D-1C96-5A45-0F996E3D2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195B7728-9CC5-F4C8-2CCE-9DA6551F9A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28834C36-8655-3406-161A-F89468F365C5}"/>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427093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Sottotitolo-5:</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Le dimensioni delle abilità orali basate sul dramma</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5D371428-BF7B-7067-B188-3B8B7E6EAB3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62262C70-1509-B569-1F93-0CBA6AB8E01F}"/>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47FC239-8A61-6F9C-0F86-84BE80459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C5BF5B38-F8C2-AF89-8986-3DDB13AB6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0C78D4A1-0F43-8F5C-F37C-29DE317952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303A3CBC-D80A-60AD-5D58-C92A1B81BDCD}"/>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200129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665A96C-2CFC-9741-84C1-A431B59623E9}"/>
              </a:ext>
            </a:extLst>
          </p:cNvPr>
          <p:cNvPicPr>
            <a:picLocks noChangeAspect="1"/>
          </p:cNvPicPr>
          <p:nvPr/>
        </p:nvPicPr>
        <p:blipFill rotWithShape="1">
          <a:blip r:embed="rId3"/>
          <a:srcRect l="6146" t="16978" r="24412" b="36725"/>
          <a:stretch/>
        </p:blipFill>
        <p:spPr>
          <a:xfrm>
            <a:off x="651067" y="1529965"/>
            <a:ext cx="10140567" cy="3801035"/>
          </a:xfrm>
          <a:prstGeom prst="rect">
            <a:avLst/>
          </a:prstGeom>
        </p:spPr>
      </p:pic>
      <p:grpSp>
        <p:nvGrpSpPr>
          <p:cNvPr id="3" name="Grup 2">
            <a:extLst>
              <a:ext uri="{FF2B5EF4-FFF2-40B4-BE49-F238E27FC236}">
                <a16:creationId xmlns:a16="http://schemas.microsoft.com/office/drawing/2014/main" id="{6BBBACBA-F231-6EBE-374F-71B463435914}"/>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BFE26E77-7377-C58C-6563-21770BA1D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E55E801F-0095-9D00-5ACF-7B3924B2C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E108BF80-5F36-1E64-C9AA-F87B75DD1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B632B3D9-0877-D357-A00E-6293FCA4D8A6}"/>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172990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488141" y="1603515"/>
            <a:ext cx="8659906"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it-IT" dirty="0">
                <a:solidFill>
                  <a:schemeClr val="tx2"/>
                </a:solidFill>
              </a:rPr>
              <a:t>Riteniamo che l'introduzione di attività teatrali nelle classi di tutta Europa aumenterà il livello di motivazione, interesse, coinvolgimento degli studenti e, soprattutto, faciliterà il loro processo di apprendimento e migliorerà le loro capacità di parlare.</a:t>
            </a:r>
            <a:endParaRPr lang="tr-TR" dirty="0">
              <a:solidFill>
                <a:schemeClr val="tx2"/>
              </a:solidFill>
            </a:endParaRPr>
          </a:p>
          <a:p>
            <a:pPr marL="342900" indent="-342900" algn="just">
              <a:buFont typeface="Arial" panose="020B0604020202020204" pitchFamily="34" charset="0"/>
              <a:buChar char="•"/>
            </a:pPr>
            <a:r>
              <a:rPr lang="it-IT" dirty="0">
                <a:solidFill>
                  <a:schemeClr val="tx2"/>
                </a:solidFill>
              </a:rPr>
              <a:t>Abbiamo riunito 8 partner provenienti da 6 paesi diversi e impiegato 12 insegnanti ESL per dare vita a questo progetto e portarlo avanti per 24 mesi. La nostra cooperazione intersettoriale multiculturale e diversificata comprende una compagnia teatrale, una direzione, un'università, due ONG, un centro di formazione per adulti e una scuola di lingue straniere.</a:t>
            </a:r>
            <a:endParaRPr lang="en-US" dirty="0">
              <a:solidFill>
                <a:schemeClr val="tx2"/>
              </a:solidFill>
            </a:endParaRPr>
          </a:p>
        </p:txBody>
      </p:sp>
    </p:spTree>
    <p:extLst>
      <p:ext uri="{BB962C8B-B14F-4D97-AF65-F5344CB8AC3E}">
        <p14:creationId xmlns:p14="http://schemas.microsoft.com/office/powerpoint/2010/main" val="3997179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Sottotitolo-1:</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sng" dirty="0">
                <a:solidFill>
                  <a:srgbClr val="0A477E"/>
                </a:solidFill>
                <a:effectLst/>
                <a:latin typeface="Poppins" panose="00000500000000000000" pitchFamily="2" charset="-94"/>
                <a:hlinkClick r:id="rId3"/>
              </a:rPr>
              <a:t>Come progettare programmi di studio e materiali didattici basati sul teatro</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7" name="Unvan 1">
            <a:extLst>
              <a:ext uri="{FF2B5EF4-FFF2-40B4-BE49-F238E27FC236}">
                <a16:creationId xmlns:a16="http://schemas.microsoft.com/office/drawing/2014/main" id="{14B69E87-B060-B5B9-AAE9-092287C0C173}"/>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3" name="Grup 2">
            <a:extLst>
              <a:ext uri="{FF2B5EF4-FFF2-40B4-BE49-F238E27FC236}">
                <a16:creationId xmlns:a16="http://schemas.microsoft.com/office/drawing/2014/main" id="{6C3A93DE-7FC7-6E95-55C2-79DF10BC84A3}"/>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7F070B3E-D1C1-A343-43D9-659815F47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13BF99FC-7B6A-951B-EBE5-27BF8EC840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F7BE998A-5C87-E3B0-F8FE-BB72567CAC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635D0B35-3648-6104-52FF-790150CC5619}"/>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92604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F07EA1FA-6CCD-49C0-4501-EFF03346460E}"/>
              </a:ext>
            </a:extLst>
          </p:cNvPr>
          <p:cNvPicPr>
            <a:picLocks noChangeAspect="1"/>
          </p:cNvPicPr>
          <p:nvPr/>
        </p:nvPicPr>
        <p:blipFill rotWithShape="1">
          <a:blip r:embed="rId3"/>
          <a:srcRect l="6145" t="17762" r="15294" b="30187"/>
          <a:stretch/>
        </p:blipFill>
        <p:spPr>
          <a:xfrm>
            <a:off x="684377" y="1425996"/>
            <a:ext cx="10485648" cy="3906049"/>
          </a:xfrm>
          <a:prstGeom prst="rect">
            <a:avLst/>
          </a:prstGeom>
        </p:spPr>
      </p:pic>
      <p:grpSp>
        <p:nvGrpSpPr>
          <p:cNvPr id="3" name="Grup 2">
            <a:extLst>
              <a:ext uri="{FF2B5EF4-FFF2-40B4-BE49-F238E27FC236}">
                <a16:creationId xmlns:a16="http://schemas.microsoft.com/office/drawing/2014/main" id="{DDBBAFB7-68A1-8F52-1440-FBFD0D2A735C}"/>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8C173644-3753-183B-3302-DD13C7BF7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6A482A9D-03F3-8541-71BB-73E79339F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CAA5AB73-112D-ECE7-CD39-ECB294B4B9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346E8692-B982-DC69-7A39-0C87BAF30106}"/>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53589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Sottotitolo-2:</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Come implementare programmi di conversazione basati sul teatro e attività di apprendimento</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DA77E259-4C50-702D-6C15-3E358A8CB1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27248D2C-62F6-DBA7-B12B-9DFEA84C272A}"/>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C03DC94-5A67-44F6-3637-794BECC75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E9001648-0BB8-7F20-C1E5-E3FD101C40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D799C64B-7CC3-38BD-A475-BC8BEA5603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833BF1D6-431A-9AFB-71C0-62319FA6CACE}"/>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40545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AB3F2DA2-53C2-3002-0093-E82D26280271}"/>
              </a:ext>
            </a:extLst>
          </p:cNvPr>
          <p:cNvPicPr>
            <a:picLocks noChangeAspect="1"/>
          </p:cNvPicPr>
          <p:nvPr/>
        </p:nvPicPr>
        <p:blipFill rotWithShape="1">
          <a:blip r:embed="rId3"/>
          <a:srcRect l="6146" t="19593" r="13333" b="30709"/>
          <a:stretch/>
        </p:blipFill>
        <p:spPr>
          <a:xfrm>
            <a:off x="270277" y="1524466"/>
            <a:ext cx="10902146" cy="3783105"/>
          </a:xfrm>
          <a:prstGeom prst="rect">
            <a:avLst/>
          </a:prstGeom>
        </p:spPr>
      </p:pic>
      <p:grpSp>
        <p:nvGrpSpPr>
          <p:cNvPr id="3" name="Grup 2">
            <a:extLst>
              <a:ext uri="{FF2B5EF4-FFF2-40B4-BE49-F238E27FC236}">
                <a16:creationId xmlns:a16="http://schemas.microsoft.com/office/drawing/2014/main" id="{0122206A-34F6-B859-251B-D82994A8866B}"/>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ABCFE440-C5C0-AB58-6196-527005A28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3D8FA5EE-AF4F-EBBE-7704-D62C4254A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6DA348BF-5D3A-7A8B-4467-FF889ED17A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CA25F723-4A38-8109-0DFD-C33FFA2B6E44}"/>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66532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417806"/>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Sottotitolo-3:</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Come valutare il parlato basato sul dramma (cognitivo, affettivo, linguistico (pronuncia, grammatica, vocabolario))</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DA77E259-4C50-702D-6C15-3E358A8CB1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8DB39021-4F73-FBFD-7A76-9291CACE49CD}"/>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49AA8120-ECA2-EDE3-F1E6-20D4EBA25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712ECCF7-6306-4D53-239B-8CA2E0C84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763AC3E5-91D8-E6BA-1493-DE7BB143AE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07F3C994-E966-2041-004E-0DFB2B06484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78871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9" name="Resim 8">
            <a:extLst>
              <a:ext uri="{FF2B5EF4-FFF2-40B4-BE49-F238E27FC236}">
                <a16:creationId xmlns:a16="http://schemas.microsoft.com/office/drawing/2014/main" id="{EB9B7F18-092E-6D05-C886-1549B2EB6321}"/>
              </a:ext>
            </a:extLst>
          </p:cNvPr>
          <p:cNvPicPr>
            <a:picLocks noChangeAspect="1"/>
          </p:cNvPicPr>
          <p:nvPr/>
        </p:nvPicPr>
        <p:blipFill rotWithShape="1">
          <a:blip r:embed="rId3"/>
          <a:srcRect l="6145" t="17500" r="10589" b="27832"/>
          <a:stretch/>
        </p:blipFill>
        <p:spPr>
          <a:xfrm>
            <a:off x="282518" y="1417030"/>
            <a:ext cx="10877665" cy="4015186"/>
          </a:xfrm>
          <a:prstGeom prst="rect">
            <a:avLst/>
          </a:prstGeom>
        </p:spPr>
      </p:pic>
      <p:grpSp>
        <p:nvGrpSpPr>
          <p:cNvPr id="3" name="Grup 2">
            <a:extLst>
              <a:ext uri="{FF2B5EF4-FFF2-40B4-BE49-F238E27FC236}">
                <a16:creationId xmlns:a16="http://schemas.microsoft.com/office/drawing/2014/main" id="{46060033-25D5-2C12-7B27-1C21CDC2CE24}"/>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B51908D5-85EE-AE20-BE78-2A4A1690D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B4F66FA1-1777-018B-B926-6079BDAEA9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B2C8F69-A8F7-50C5-48C1-39AF47769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A710F3E8-7773-0D3A-E9FB-B15CBF087E36}"/>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638952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211862"/>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Sottotitolo-4:</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sng" dirty="0">
                <a:solidFill>
                  <a:srgbClr val="0A477E"/>
                </a:solidFill>
                <a:effectLst/>
                <a:latin typeface="Poppins" panose="00000500000000000000" pitchFamily="2" charset="-94"/>
                <a:hlinkClick r:id="rId3"/>
              </a:rPr>
              <a:t>Come utilizzare vari modi di esibizione del dramma sul palco</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A3D170C4-11D8-15BD-C82C-E4EADFBC8117}"/>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A479F501-950F-700F-C024-BCA19239A62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4F74711-484D-8B15-C9B8-C1CC0BAE0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5C81E1ED-CFE1-CFD1-BD48-238DEB0F09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A871E881-9AFF-584D-687C-87144FE60F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B962C65C-1C8F-3442-78C1-BAA92F2526C6}"/>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88514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CAD82748-3795-A5BF-F2C8-00658CF391B8}"/>
              </a:ext>
            </a:extLst>
          </p:cNvPr>
          <p:cNvPicPr>
            <a:picLocks noChangeAspect="1"/>
          </p:cNvPicPr>
          <p:nvPr/>
        </p:nvPicPr>
        <p:blipFill rotWithShape="1">
          <a:blip r:embed="rId3"/>
          <a:srcRect l="4264" t="17239" r="6146" b="58435"/>
          <a:stretch/>
        </p:blipFill>
        <p:spPr>
          <a:xfrm>
            <a:off x="259977" y="2590905"/>
            <a:ext cx="10922747" cy="1667435"/>
          </a:xfrm>
          <a:prstGeom prst="rect">
            <a:avLst/>
          </a:prstGeom>
        </p:spPr>
      </p:pic>
      <p:grpSp>
        <p:nvGrpSpPr>
          <p:cNvPr id="3" name="Grup 2">
            <a:extLst>
              <a:ext uri="{FF2B5EF4-FFF2-40B4-BE49-F238E27FC236}">
                <a16:creationId xmlns:a16="http://schemas.microsoft.com/office/drawing/2014/main" id="{5F57103B-D927-EA59-5B51-E8FC6CB9BED0}"/>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319E764C-1CDD-A999-07F8-3964FF3E6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491D980D-3D7F-3613-C153-B3CABCA89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1C2B0C1-455A-BCD4-7C56-54D33A891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859E74EF-AE10-8E09-4315-78C05DAE7841}"/>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293998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Sottotitolo-5:</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sng" dirty="0">
                <a:solidFill>
                  <a:srgbClr val="0A477E"/>
                </a:solidFill>
                <a:effectLst/>
                <a:latin typeface="Poppins" panose="00000500000000000000" pitchFamily="2" charset="-94"/>
                <a:hlinkClick r:id="rId3"/>
              </a:rPr>
              <a:t>Come mettere il dramma e il miglioramento della capacità di parlare nella stessa pentola</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58326745-3432-67EA-F028-D1AAB1BEC2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7171895F-91AC-0899-86E9-F5CF089A50E0}"/>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89F2073-2BFE-FFA9-380B-07290951C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29042C46-712D-0143-949F-61CABCE16C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A067816A-168D-1681-5D66-FAADF3B698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ED69F3DD-99AD-D803-CABD-8D00F312525E}"/>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40139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7477FEA-BC51-677D-1481-B3D6E29D2CAA}"/>
              </a:ext>
            </a:extLst>
          </p:cNvPr>
          <p:cNvPicPr>
            <a:picLocks noChangeAspect="1"/>
          </p:cNvPicPr>
          <p:nvPr/>
        </p:nvPicPr>
        <p:blipFill rotWithShape="1">
          <a:blip r:embed="rId3"/>
          <a:srcRect l="4412" t="25871" r="7647" b="50000"/>
          <a:stretch/>
        </p:blipFill>
        <p:spPr>
          <a:xfrm>
            <a:off x="495024" y="2597629"/>
            <a:ext cx="10721789" cy="1653988"/>
          </a:xfrm>
          <a:prstGeom prst="rect">
            <a:avLst/>
          </a:prstGeom>
        </p:spPr>
      </p:pic>
      <p:grpSp>
        <p:nvGrpSpPr>
          <p:cNvPr id="3" name="Grup 2">
            <a:extLst>
              <a:ext uri="{FF2B5EF4-FFF2-40B4-BE49-F238E27FC236}">
                <a16:creationId xmlns:a16="http://schemas.microsoft.com/office/drawing/2014/main" id="{AB54DDC7-C156-A1C6-FED4-66C2FE6858DD}"/>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3AE903D-A7FF-A8EF-F555-7B919D068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AA756694-D615-7D2F-A559-3DD0D98BF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6EAE93BC-F7D1-1834-9455-80380C60B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217BD-B364-4B9A-4D43-167E46313600}"/>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7935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488141" y="1603514"/>
            <a:ext cx="8659906" cy="4220808"/>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algn="ctr"/>
            <a:r>
              <a:rPr lang="it-IT" b="1" dirty="0">
                <a:solidFill>
                  <a:schemeClr val="tx2"/>
                </a:solidFill>
              </a:rPr>
              <a:t>Gli obiettivi del nostro progetto sono</a:t>
            </a:r>
            <a:endParaRPr lang="tr-TR" b="1" dirty="0">
              <a:solidFill>
                <a:schemeClr val="tx2"/>
              </a:solidFill>
            </a:endParaRPr>
          </a:p>
          <a:p>
            <a:pPr marL="342900" indent="-342900" algn="just">
              <a:buFont typeface="Arial" panose="020B0604020202020204" pitchFamily="34" charset="0"/>
              <a:buChar char="•"/>
            </a:pPr>
            <a:r>
              <a:rPr lang="it-IT" dirty="0">
                <a:solidFill>
                  <a:schemeClr val="tx2"/>
                </a:solidFill>
              </a:rPr>
              <a:t>assistere il progresso dell'apprendimento dell'inglese come lingua straniera, in particolare delle competenze orali, sviluppando una rubrica di valutazione orale, una serie di materiali di formazione, un libro di attività basato sul teatro e, infine, una piattaforma di e-learning che unirà tutti prodotti intellettuali precedentemente menzionati ed essere resi disponibili per l'uso sia per gli insegnanti che per i loro studenti anche dopo che il progetto è stato finalizzato,</a:t>
            </a:r>
            <a:endParaRPr lang="tr-TR" dirty="0">
              <a:solidFill>
                <a:schemeClr val="tx2"/>
              </a:solidFill>
            </a:endParaRPr>
          </a:p>
          <a:p>
            <a:pPr marL="342900" indent="-342900" algn="just">
              <a:buFont typeface="Arial" panose="020B0604020202020204" pitchFamily="34" charset="0"/>
              <a:buChar char="•"/>
            </a:pPr>
            <a:r>
              <a:rPr lang="it-IT" dirty="0">
                <a:solidFill>
                  <a:schemeClr val="tx2"/>
                </a:solidFill>
              </a:rPr>
              <a:t>sviluppare metodi di insegnamento nuovi e innovativi e implementarli direttamente nella pratica, nonché lo sviluppo professionale attraverso il lavoro di progetto.</a:t>
            </a:r>
            <a:endParaRPr lang="en-US" dirty="0">
              <a:solidFill>
                <a:schemeClr val="tx2"/>
              </a:solidFill>
            </a:endParaRPr>
          </a:p>
        </p:txBody>
      </p:sp>
    </p:spTree>
    <p:extLst>
      <p:ext uri="{BB962C8B-B14F-4D97-AF65-F5344CB8AC3E}">
        <p14:creationId xmlns:p14="http://schemas.microsoft.com/office/powerpoint/2010/main" val="3012899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Sottotitolo-6:</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Come utilizzare modi non classici per migliorare le abilità di parlare una lingua straniera</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C9BF1931-2588-3477-4E56-FD233B4681F3}"/>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7FAB1C9D-C7E7-89D7-18C5-845F2A303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962A7F71-AFC9-21EB-527A-88B81DD55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3128B8BD-9BB2-227D-A391-5C6689DB1D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C283A525-C0DB-95A4-79A4-71B08E4E8765}"/>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772230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D49D182-8FE6-2A48-DEE6-E390B063B25A}"/>
              </a:ext>
            </a:extLst>
          </p:cNvPr>
          <p:cNvPicPr>
            <a:picLocks noChangeAspect="1"/>
          </p:cNvPicPr>
          <p:nvPr/>
        </p:nvPicPr>
        <p:blipFill rotWithShape="1">
          <a:blip r:embed="rId3"/>
          <a:srcRect l="4853" t="21874" r="9265" b="27832"/>
          <a:stretch/>
        </p:blipFill>
        <p:spPr>
          <a:xfrm>
            <a:off x="282595" y="1625308"/>
            <a:ext cx="10877510" cy="3581421"/>
          </a:xfrm>
          <a:prstGeom prst="rect">
            <a:avLst/>
          </a:prstGeom>
        </p:spPr>
      </p:pic>
      <p:grpSp>
        <p:nvGrpSpPr>
          <p:cNvPr id="3" name="Grup 2">
            <a:extLst>
              <a:ext uri="{FF2B5EF4-FFF2-40B4-BE49-F238E27FC236}">
                <a16:creationId xmlns:a16="http://schemas.microsoft.com/office/drawing/2014/main" id="{57C54E71-CDB0-7210-E415-8A5DD78A8FC7}"/>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2B4A589C-64AD-126D-8795-872AF181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B18EA2F5-0550-1171-8583-4651CFE67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50E39A5F-FD54-4451-C64B-43FBC03DCC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B4850CEE-150F-AEFD-C76A-7BDAE8EACC88}"/>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88129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270856"/>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Sottotitolo-7:</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Come presentare l'uso delle attività teatrali sulla piattaforma nel modo più interattivo per migliorare l'abilità di parlare</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1A25D84E-DCFC-4DE4-E3EF-3094E86C6727}"/>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4A6352B-4C09-DA39-CC94-D90E2B5BD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E2BF5A69-6E60-9F67-91B0-DFA5F10296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41DA8C69-8D32-5528-23B1-8A885306A6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D7227188-179D-F611-3C8B-35B007C666B9}"/>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753541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98C59A72-9CF8-6857-326A-B00405A38C9A}"/>
              </a:ext>
            </a:extLst>
          </p:cNvPr>
          <p:cNvPicPr>
            <a:picLocks noChangeAspect="1"/>
          </p:cNvPicPr>
          <p:nvPr/>
        </p:nvPicPr>
        <p:blipFill rotWithShape="1">
          <a:blip r:embed="rId3"/>
          <a:srcRect l="4413" t="9564" r="7353" b="58173"/>
          <a:stretch/>
        </p:blipFill>
        <p:spPr>
          <a:xfrm>
            <a:off x="342526" y="2310231"/>
            <a:ext cx="10757647" cy="2211575"/>
          </a:xfrm>
          <a:prstGeom prst="rect">
            <a:avLst/>
          </a:prstGeom>
        </p:spPr>
      </p:pic>
      <p:grpSp>
        <p:nvGrpSpPr>
          <p:cNvPr id="3" name="Grup 2">
            <a:extLst>
              <a:ext uri="{FF2B5EF4-FFF2-40B4-BE49-F238E27FC236}">
                <a16:creationId xmlns:a16="http://schemas.microsoft.com/office/drawing/2014/main" id="{43A0CF60-7C86-3DA6-FF43-3262FBE8DFD0}"/>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3A9F6546-3B64-1EC3-0852-5A8479C99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8F752671-28E8-B22D-88B3-6D632A3A6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24FDB20A-EA26-D4FC-899D-FB37DD1736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BEAA60B0-3BE1-B583-D6E2-4BEF95F1DE69}"/>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411603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Sottotitolo-8:</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none" strike="noStrike" dirty="0">
                <a:solidFill>
                  <a:srgbClr val="0F6FC5"/>
                </a:solidFill>
                <a:effectLst/>
                <a:latin typeface="Poppins" panose="00000500000000000000" pitchFamily="2" charset="-94"/>
                <a:hlinkClick r:id="rId3"/>
              </a:rPr>
              <a:t>Come acquisire fiducia in se stessi nel parlare piuttosto che avere paura di sbagliare</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BA1E1A56-656F-A75F-8CFC-ABFFD950598E}"/>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FB291AD5-7B74-001E-E0BF-977376796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967AE8E6-0108-C3A6-A163-73C2AFA1F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878B108D-EDD9-4565-75E0-5B7A6ACFE4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7F27B3B6-01D4-C105-F5A3-5D800BBB7612}"/>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649826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AF2B0EA2-18D1-A75A-8B3D-9578F4411393}"/>
              </a:ext>
            </a:extLst>
          </p:cNvPr>
          <p:cNvPicPr>
            <a:picLocks noChangeAspect="1"/>
          </p:cNvPicPr>
          <p:nvPr/>
        </p:nvPicPr>
        <p:blipFill rotWithShape="1">
          <a:blip r:embed="rId3"/>
          <a:srcRect l="4264" t="8679" r="6146" b="50000"/>
          <a:stretch/>
        </p:blipFill>
        <p:spPr>
          <a:xfrm>
            <a:off x="259977" y="1999828"/>
            <a:ext cx="10922747" cy="2832381"/>
          </a:xfrm>
          <a:prstGeom prst="rect">
            <a:avLst/>
          </a:prstGeom>
        </p:spPr>
      </p:pic>
      <p:grpSp>
        <p:nvGrpSpPr>
          <p:cNvPr id="3" name="Grup 2">
            <a:extLst>
              <a:ext uri="{FF2B5EF4-FFF2-40B4-BE49-F238E27FC236}">
                <a16:creationId xmlns:a16="http://schemas.microsoft.com/office/drawing/2014/main" id="{F2131E16-1C1E-8CCA-AF16-0551F903B18D}"/>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E897EED-A85D-020C-721D-781D278F1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F8276A05-5175-27D9-4192-FAAE21D31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CF28412B-44A2-44A2-9F0C-16B267ED67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3B56415A-4F26-1B9B-6779-BC2C03067310}"/>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5083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Sottotitolo-9:</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sng" dirty="0">
                <a:solidFill>
                  <a:srgbClr val="0A477E"/>
                </a:solidFill>
                <a:effectLst/>
                <a:latin typeface="Poppins" panose="00000500000000000000" pitchFamily="2" charset="-94"/>
                <a:hlinkClick r:id="rId3"/>
              </a:rPr>
              <a:t>Come fare un discorso confidenziale in lingua straniera/inglese</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865E0D34-E001-4BFD-7C86-0CC8A3C91A4B}"/>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5F7E1911-B702-F669-A7BC-B90E03B70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577E5A58-86E9-329E-4321-943102A9E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6AC4DF30-A3E1-6EF2-6FDE-8E02F27AAB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52AF5280-799C-857B-D13B-6E330DE40518}"/>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422257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4141E4F4-DE67-B2C5-C406-A6F737640B60}"/>
              </a:ext>
            </a:extLst>
          </p:cNvPr>
          <p:cNvPicPr>
            <a:picLocks noChangeAspect="1"/>
          </p:cNvPicPr>
          <p:nvPr/>
        </p:nvPicPr>
        <p:blipFill rotWithShape="1">
          <a:blip r:embed="rId3"/>
          <a:srcRect l="4265" t="8608" r="6145" b="54250"/>
          <a:stretch/>
        </p:blipFill>
        <p:spPr>
          <a:xfrm>
            <a:off x="376518" y="2143031"/>
            <a:ext cx="10922746" cy="2545976"/>
          </a:xfrm>
          <a:prstGeom prst="rect">
            <a:avLst/>
          </a:prstGeom>
        </p:spPr>
      </p:pic>
      <p:grpSp>
        <p:nvGrpSpPr>
          <p:cNvPr id="3" name="Grup 2">
            <a:extLst>
              <a:ext uri="{FF2B5EF4-FFF2-40B4-BE49-F238E27FC236}">
                <a16:creationId xmlns:a16="http://schemas.microsoft.com/office/drawing/2014/main" id="{CB43EFE0-D3E6-A455-E997-3B6CB96C20D8}"/>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14AD8308-3E1A-6E63-CAFC-8F37BF3A3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39CB835D-3D18-142B-EF5A-504D8B584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B3547F75-7F7B-85C2-0457-595F452D0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D847794C-AFC0-4D48-4AE9-1DD9D293C19A}"/>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65215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Sottotitolo-10:</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it-IT" b="1" i="0" u="sng" dirty="0">
                <a:solidFill>
                  <a:srgbClr val="0A477E"/>
                </a:solidFill>
                <a:effectLst/>
                <a:latin typeface="Poppins" panose="00000500000000000000" pitchFamily="2" charset="-94"/>
                <a:hlinkClick r:id="rId3"/>
              </a:rPr>
              <a:t>Come essere accettati in una società straniera con il tuo parlare in cui tutta la comunicazione è in inglese</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1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2 </a:t>
            </a:r>
          </a:p>
          <a:p>
            <a:pPr marL="342900" indent="-342900" algn="ctr">
              <a:buFont typeface="Arial" panose="020B0604020202020204" pitchFamily="34" charset="0"/>
              <a:buChar char="•"/>
            </a:pPr>
            <a:r>
              <a:rPr lang="tr-TR" dirty="0" err="1">
                <a:solidFill>
                  <a:srgbClr val="0070C0"/>
                </a:solidFill>
                <a:latin typeface="Poppins" panose="00000500000000000000" pitchFamily="2" charset="-94"/>
                <a:cs typeface="Poppins" panose="00000500000000000000" pitchFamily="2" charset="-94"/>
              </a:rPr>
              <a:t>Domanda</a:t>
            </a:r>
            <a:r>
              <a:rPr lang="tr-TR" dirty="0">
                <a:solidFill>
                  <a:srgbClr val="0070C0"/>
                </a:solidFill>
                <a:latin typeface="Poppins" panose="00000500000000000000" pitchFamily="2" charset="-94"/>
                <a:cs typeface="Poppins" panose="00000500000000000000" pitchFamily="2" charset="-94"/>
              </a:rPr>
              <a:t>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20FA964C-A441-D69B-179D-72307FB221C8}"/>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D9B57493-630F-2D48-9153-142CFB32C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CFBB0E76-4D68-2FCE-D398-028562DC07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A1CDCE2F-A064-E46F-D990-14F56583C4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30D1AA53-7D32-831C-A67C-AC200BBE1BD2}"/>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78649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11" name="Resim 10">
            <a:extLst>
              <a:ext uri="{FF2B5EF4-FFF2-40B4-BE49-F238E27FC236}">
                <a16:creationId xmlns:a16="http://schemas.microsoft.com/office/drawing/2014/main" id="{8580787B-D3D2-2B03-D763-59A12B7C1D5C}"/>
              </a:ext>
            </a:extLst>
          </p:cNvPr>
          <p:cNvPicPr>
            <a:picLocks noChangeAspect="1"/>
          </p:cNvPicPr>
          <p:nvPr/>
        </p:nvPicPr>
        <p:blipFill rotWithShape="1">
          <a:blip r:embed="rId3"/>
          <a:srcRect l="4559" t="34503" r="6145" b="38033"/>
          <a:stretch/>
        </p:blipFill>
        <p:spPr>
          <a:xfrm>
            <a:off x="277906" y="2455300"/>
            <a:ext cx="10886888" cy="1882589"/>
          </a:xfrm>
          <a:prstGeom prst="rect">
            <a:avLst/>
          </a:prstGeom>
        </p:spPr>
      </p:pic>
      <p:grpSp>
        <p:nvGrpSpPr>
          <p:cNvPr id="3" name="Grup 2">
            <a:extLst>
              <a:ext uri="{FF2B5EF4-FFF2-40B4-BE49-F238E27FC236}">
                <a16:creationId xmlns:a16="http://schemas.microsoft.com/office/drawing/2014/main" id="{79CEEB4B-02DD-0971-9F49-044E9788178B}"/>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34350118-7AE2-4AAA-3834-B366C013A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9" name="Resim 8">
              <a:extLst>
                <a:ext uri="{FF2B5EF4-FFF2-40B4-BE49-F238E27FC236}">
                  <a16:creationId xmlns:a16="http://schemas.microsoft.com/office/drawing/2014/main" id="{9C1467AC-1A9A-4F2C-CB15-A47ABCDFF9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4646D1D-58CD-C313-3639-96AFD7627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75D3B802-E7F5-3CC8-B8ED-E56E9938645E}"/>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550791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1538918"/>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it-IT" dirty="0">
                <a:solidFill>
                  <a:srgbClr val="0070C0"/>
                </a:solidFill>
                <a:latin typeface="Poppins" panose="00000500000000000000" pitchFamily="2" charset="-94"/>
                <a:cs typeface="Poppins" panose="00000500000000000000" pitchFamily="2" charset="-94"/>
              </a:rPr>
              <a:t>Per accedere alla piattaforma, prima fai clic su per</a:t>
            </a:r>
            <a:endParaRPr lang="tr-TR" dirty="0">
              <a:solidFill>
                <a:srgbClr val="0070C0"/>
              </a:solidFill>
              <a:latin typeface="Poppins" panose="00000500000000000000" pitchFamily="2" charset="-94"/>
              <a:cs typeface="Poppins" panose="00000500000000000000" pitchFamily="2" charset="-94"/>
            </a:endParaRPr>
          </a:p>
          <a:p>
            <a:pPr algn="ctr"/>
            <a:r>
              <a:rPr lang="it-IT" dirty="0">
                <a:solidFill>
                  <a:srgbClr val="0070C0"/>
                </a:solidFill>
                <a:latin typeface="Poppins" panose="00000500000000000000" pitchFamily="2" charset="-94"/>
                <a:cs typeface="Poppins" panose="00000500000000000000" pitchFamily="2" charset="-94"/>
              </a:rPr>
              <a:t>il sito web del progetto</a:t>
            </a:r>
            <a:endParaRPr lang="tr-TR" dirty="0">
              <a:solidFill>
                <a:srgbClr val="0070C0"/>
              </a:solidFill>
              <a:latin typeface="Poppins" panose="00000500000000000000" pitchFamily="2" charset="-94"/>
              <a:cs typeface="Poppins" panose="00000500000000000000" pitchFamily="2" charset="-94"/>
            </a:endParaRPr>
          </a:p>
          <a:p>
            <a:pPr algn="ctr"/>
            <a:r>
              <a:rPr lang="en-GB" dirty="0">
                <a:solidFill>
                  <a:srgbClr val="0070C0"/>
                </a:solidFill>
                <a:latin typeface="Poppins" panose="00000500000000000000" pitchFamily="2" charset="-94"/>
                <a:cs typeface="Poppins" panose="00000500000000000000" pitchFamily="2" charset="-94"/>
                <a:hlinkClick r:id="rId7"/>
              </a:rPr>
              <a:t>www.esldramaactivities.eu</a:t>
            </a:r>
            <a:r>
              <a:rPr lang="en-GB" dirty="0">
                <a:solidFill>
                  <a:srgbClr val="0070C0"/>
                </a:solidFill>
                <a:latin typeface="Poppins" panose="00000500000000000000" pitchFamily="2" charset="-94"/>
                <a:cs typeface="Poppins" panose="00000500000000000000" pitchFamily="2" charset="-94"/>
              </a:rPr>
              <a:t> </a:t>
            </a:r>
          </a:p>
          <a:p>
            <a:r>
              <a:rPr lang="en-GB" b="1" dirty="0">
                <a:solidFill>
                  <a:schemeClr val="tx2"/>
                </a:solidFill>
              </a:rPr>
              <a:t> </a:t>
            </a:r>
            <a:endParaRPr lang="en-GB"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82309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7" name="Metin kutusu 6">
            <a:extLst>
              <a:ext uri="{FF2B5EF4-FFF2-40B4-BE49-F238E27FC236}">
                <a16:creationId xmlns:a16="http://schemas.microsoft.com/office/drawing/2014/main" id="{B70417F1-D84F-D73B-60CE-AF657504ED61}"/>
              </a:ext>
            </a:extLst>
          </p:cNvPr>
          <p:cNvSpPr txBox="1"/>
          <p:nvPr/>
        </p:nvSpPr>
        <p:spPr>
          <a:xfrm>
            <a:off x="495024" y="2769688"/>
            <a:ext cx="10548730" cy="646331"/>
          </a:xfrm>
          <a:prstGeom prst="rect">
            <a:avLst/>
          </a:prstGeom>
          <a:noFill/>
        </p:spPr>
        <p:txBody>
          <a:bodyPr wrap="square">
            <a:spAutoFit/>
          </a:bodyPr>
          <a:lstStyle/>
          <a:p>
            <a:pPr algn="just">
              <a:tabLst>
                <a:tab pos="2986405" algn="ctr"/>
                <a:tab pos="5972810" algn="r"/>
              </a:tabLst>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Questa pubblicazione [comunicazione] riflette solo il punto di vista dell'autore e la Commissione non può essere ritenuta responsabile per qualsiasi uso che possa essere fatto delle informazioni in essa contenute.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 2">
            <a:extLst>
              <a:ext uri="{FF2B5EF4-FFF2-40B4-BE49-F238E27FC236}">
                <a16:creationId xmlns:a16="http://schemas.microsoft.com/office/drawing/2014/main" id="{00C4B066-1ECF-F1AF-DB70-1B1D731E34B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33796AA1-58B1-EE9B-5C6E-2E1372391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2D1BA317-26D1-6ABD-0BEC-4DE55F886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A8411D39-3A13-0FF2-50B7-50AC0B586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761232A3-FAFB-F5E0-435B-835598115ACF}"/>
                </a:ext>
              </a:extLst>
            </p:cNvPr>
            <p:cNvPicPr>
              <a:picLocks noChangeAspect="1"/>
            </p:cNvPicPr>
            <p:nvPr/>
          </p:nvPicPr>
          <p:blipFill>
            <a:blip r:embed="rId6"/>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1416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a:extLst>
              <a:ext uri="{FF2B5EF4-FFF2-40B4-BE49-F238E27FC236}">
                <a16:creationId xmlns:a16="http://schemas.microsoft.com/office/drawing/2014/main" id="{74A243C0-376E-A16C-2BCC-B6D7A4D41E01}"/>
              </a:ext>
            </a:extLst>
          </p:cNvPr>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18" name="Resim 17">
            <a:extLst>
              <a:ext uri="{FF2B5EF4-FFF2-40B4-BE49-F238E27FC236}">
                <a16:creationId xmlns:a16="http://schemas.microsoft.com/office/drawing/2014/main" id="{3BD76D44-0BB7-9AE2-D9D7-56F84B8831F4}"/>
              </a:ext>
            </a:extLst>
          </p:cNvPr>
          <p:cNvPicPr>
            <a:picLocks noChangeAspect="1"/>
          </p:cNvPicPr>
          <p:nvPr/>
        </p:nvPicPr>
        <p:blipFill>
          <a:blip r:embed="rId7"/>
          <a:stretch>
            <a:fillRect/>
          </a:stretch>
        </p:blipFill>
        <p:spPr>
          <a:xfrm>
            <a:off x="749300" y="1167198"/>
            <a:ext cx="10439400" cy="4514850"/>
          </a:xfrm>
          <a:prstGeom prst="rect">
            <a:avLst/>
          </a:prstGeom>
        </p:spPr>
      </p:pic>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255945" y="70791"/>
            <a:ext cx="1294653" cy="1675433"/>
          </a:xfrm>
          <a:prstGeom prst="rect">
            <a:avLst/>
          </a:prstGeom>
        </p:spPr>
      </p:pic>
    </p:spTree>
    <p:extLst>
      <p:ext uri="{BB962C8B-B14F-4D97-AF65-F5344CB8AC3E}">
        <p14:creationId xmlns:p14="http://schemas.microsoft.com/office/powerpoint/2010/main" val="193733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tr-TR" dirty="0">
              <a:solidFill>
                <a:srgbClr val="0070C0"/>
              </a:solidFill>
              <a:latin typeface="Poppins" panose="00000500000000000000" pitchFamily="2" charset="-94"/>
              <a:cs typeface="Poppins" panose="00000500000000000000" pitchFamily="2" charset="-94"/>
            </a:endParaRPr>
          </a:p>
          <a:p>
            <a:pPr algn="ctr"/>
            <a:r>
              <a:rPr lang="it-IT" dirty="0">
                <a:solidFill>
                  <a:srgbClr val="0070C0"/>
                </a:solidFill>
                <a:latin typeface="Poppins" panose="00000500000000000000" pitchFamily="2" charset="-94"/>
                <a:cs typeface="Poppins" panose="00000500000000000000" pitchFamily="2" charset="-94"/>
              </a:rPr>
              <a:t>Quando vedi la home page come mostrato in precedenza, fai clic sulla sezione «Moodle» e poi sarai in grado di registrarti e accedere alla piattaforma Moodle</a:t>
            </a:r>
            <a:endParaRPr lang="tr-TR" dirty="0">
              <a:solidFill>
                <a:srgbClr val="0070C0"/>
              </a:solidFill>
              <a:latin typeface="Poppins" panose="00000500000000000000" pitchFamily="2" charset="-94"/>
              <a:cs typeface="Poppins" panose="00000500000000000000" pitchFamily="2" charset="-94"/>
            </a:endParaRPr>
          </a:p>
          <a:p>
            <a:pPr algn="ctr"/>
            <a:r>
              <a:rPr lang="it-IT" dirty="0">
                <a:hlinkClick r:id="rId2"/>
              </a:rPr>
              <a:t>Piattaforma di e-learning (esldramaactivities.eu)</a:t>
            </a:r>
            <a:endParaRPr lang="tr-TR" dirty="0">
              <a:solidFill>
                <a:srgbClr val="0070C0"/>
              </a:solidFill>
              <a:latin typeface="Poppins" panose="00000500000000000000" pitchFamily="2" charset="-94"/>
              <a:cs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93477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MANUALE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9ED94E27-FCAE-D6ED-E680-AC28812258F6}"/>
              </a:ext>
            </a:extLst>
          </p:cNvPr>
          <p:cNvPicPr>
            <a:picLocks noChangeAspect="1"/>
          </p:cNvPicPr>
          <p:nvPr/>
        </p:nvPicPr>
        <p:blipFill>
          <a:blip r:embed="rId8"/>
          <a:stretch>
            <a:fillRect/>
          </a:stretch>
        </p:blipFill>
        <p:spPr>
          <a:xfrm>
            <a:off x="1478652" y="256602"/>
            <a:ext cx="9141930" cy="5139826"/>
          </a:xfrm>
          <a:prstGeom prst="rect">
            <a:avLst/>
          </a:prstGeom>
        </p:spPr>
      </p:pic>
    </p:spTree>
    <p:extLst>
      <p:ext uri="{BB962C8B-B14F-4D97-AF65-F5344CB8AC3E}">
        <p14:creationId xmlns:p14="http://schemas.microsoft.com/office/powerpoint/2010/main" val="1793418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Çerçev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Çerçeve</Template>
  <TotalTime>435</TotalTime>
  <Words>2321</Words>
  <Application>Microsoft Office PowerPoint</Application>
  <PresentationFormat>Geniş ekran</PresentationFormat>
  <Paragraphs>1465</Paragraphs>
  <Slides>60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60</vt:i4>
      </vt:variant>
    </vt:vector>
  </HeadingPairs>
  <TitlesOfParts>
    <vt:vector size="66" baseType="lpstr">
      <vt:lpstr>Arial</vt:lpstr>
      <vt:lpstr>Calibri</vt:lpstr>
      <vt:lpstr>Corbel</vt:lpstr>
      <vt:lpstr>Poppins</vt:lpstr>
      <vt:lpstr>Wingdings 2</vt:lpstr>
      <vt:lpstr>Çerçeve</vt:lpstr>
      <vt:lpstr>Act Communicate Transcend – ACT 2020-1-HR01-KA227-SCH-094792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lpstr>MANUALE </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recep</dc:creator>
  <cp:lastModifiedBy>Konya İL MEM AB Projeler İbrahim AYDIN</cp:lastModifiedBy>
  <cp:revision>143</cp:revision>
  <dcterms:created xsi:type="dcterms:W3CDTF">2023-03-07T18:38:58Z</dcterms:created>
  <dcterms:modified xsi:type="dcterms:W3CDTF">2023-05-29T16:02:54Z</dcterms:modified>
</cp:coreProperties>
</file>