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65" r:id="rId4"/>
    <p:sldId id="266" r:id="rId5"/>
    <p:sldId id="267" r:id="rId6"/>
    <p:sldId id="271" r:id="rId7"/>
    <p:sldId id="269" r:id="rId8"/>
    <p:sldId id="272" r:id="rId9"/>
    <p:sldId id="273" r:id="rId10"/>
    <p:sldId id="274" r:id="rId11"/>
    <p:sldId id="277" r:id="rId12"/>
    <p:sldId id="276" r:id="rId13"/>
    <p:sldId id="279" r:id="rId14"/>
    <p:sldId id="278" r:id="rId15"/>
    <p:sldId id="275" r:id="rId16"/>
    <p:sldId id="314" r:id="rId17"/>
    <p:sldId id="268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281" r:id="rId26"/>
    <p:sldId id="280" r:id="rId27"/>
    <p:sldId id="270" r:id="rId28"/>
    <p:sldId id="282" r:id="rId29"/>
    <p:sldId id="258" r:id="rId30"/>
    <p:sldId id="284" r:id="rId31"/>
    <p:sldId id="283" r:id="rId32"/>
    <p:sldId id="287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12" r:id="rId45"/>
    <p:sldId id="313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2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g"/><Relationship Id="rId2" Type="http://schemas.openxmlformats.org/officeDocument/2006/relationships/hyperlink" Target="https://www.esldramaactivities.eu/" TargetMode="Externa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jpg"/><Relationship Id="rId5" Type="http://schemas.openxmlformats.org/officeDocument/2006/relationships/hyperlink" Target="https://esldramaactivities.eu/secondary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hyperlink" Target="https://esldramaactivities.eu/elementary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esldramaactivities.eu/auth/oauth2/login.php?id=3&amp;wantsurl=%2F&amp;sesskey=Rqm1HBKBtj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oodle.esldramaactivities.eu/auth/oauth2/login.php?id=1&amp;wantsurl=%2F&amp;sesskey=Rqm1HBKBtj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esldramaactivities.eu/course/view.php?id=2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oodle.esldramaactivities.eu/course/view.php?id=4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moodle.esldramaactivities.eu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4#section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2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4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5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6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odle.esldramaactivities.eu/course/view.php?id=2#section-7" TargetMode="External"/><Relationship Id="rId5" Type="http://schemas.openxmlformats.org/officeDocument/2006/relationships/hyperlink" Target="http://www.esldramaactivities.eu/" TargetMode="Externa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8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9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oodle.esldramaactivities.eu/course/view.php?id=2#section-10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://www.esldramaactivities.eu/" TargetMode="External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hyperlink" Target="https://moodle.esldramaactivities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Autofit/>
          </a:bodyPr>
          <a:lstStyle/>
          <a:p>
            <a:pPr algn="ctr"/>
            <a:r>
              <a:rPr lang="tr-TR" sz="3300" dirty="0">
                <a:solidFill>
                  <a:srgbClr val="00B0F0"/>
                </a:solidFill>
              </a:rPr>
              <a:t>Act Communicate Transcend – ACT 2020-1-HR01-KA227-SCH-094792 </a:t>
            </a:r>
          </a:p>
        </p:txBody>
      </p:sp>
      <p:sp>
        <p:nvSpPr>
          <p:cNvPr id="8" name="Alt Başlık 2"/>
          <p:cNvSpPr>
            <a:spLocks noGrp="1"/>
          </p:cNvSpPr>
          <p:nvPr>
            <p:ph type="subTitle" idx="1"/>
          </p:nvPr>
        </p:nvSpPr>
        <p:spPr>
          <a:xfrm>
            <a:off x="9113704" y="765774"/>
            <a:ext cx="3078296" cy="5561573"/>
          </a:xfrm>
        </p:spPr>
        <p:txBody>
          <a:bodyPr anchor="ctr" anchorCtr="0">
            <a:normAutofit/>
          </a:bodyPr>
          <a:lstStyle/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endParaRPr lang="tr-TR" sz="2400" dirty="0">
              <a:solidFill>
                <a:srgbClr val="002060"/>
              </a:solidFill>
            </a:endParaRPr>
          </a:p>
          <a:p>
            <a:pPr algn="ctr"/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Communicate &amp; Transcend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endParaRPr lang="tr-TR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Platforma de e-Learning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endParaRPr lang="tr-TR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tr-TR" sz="1900" b="1" dirty="0">
                <a:solidFill>
                  <a:srgbClr val="002060"/>
                </a:solidFill>
                <a:highlight>
                  <a:srgbClr val="00FFFF"/>
                </a:highlight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Resurse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pentru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profesorii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din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școala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elementară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(esldramaactivities.eu)</a:t>
            </a:r>
            <a:endParaRPr lang="tr-TR" sz="1600" b="1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algn="ctr"/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Resurse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pentru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profesorii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1600" b="1" dirty="0" err="1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liceu</a:t>
            </a:r>
            <a:r>
              <a:rPr lang="tr-TR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dirty="0">
                <a:solidFill>
                  <a:srgbClr val="002060"/>
                </a:solidFill>
                <a:highlight>
                  <a:srgbClr val="00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(esldramaactivities.eu)</a:t>
            </a:r>
            <a:endParaRPr lang="en-US" sz="1900" b="1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9486486B-5807-FAC8-E215-8450F10C1F0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1" name="Resim 10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B7122F0-6CD1-70A5-4E0F-CC07262C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14" name="Resim 13" descr="ekran görüntüsü, tasarım içeren bir resim&#10;&#10;Açıklama otomatik olarak oluşturuldu">
            <a:extLst>
              <a:ext uri="{FF2B5EF4-FFF2-40B4-BE49-F238E27FC236}">
                <a16:creationId xmlns:a16="http://schemas.microsoft.com/office/drawing/2014/main" id="{0CAA7ABA-792E-A328-A0EC-8EDBB7BAF9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8305" y="135821"/>
            <a:ext cx="2869094" cy="2869094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E60278B7-9D1A-8CD9-809D-BEFF6A0AFEC5}"/>
              </a:ext>
            </a:extLst>
          </p:cNvPr>
          <p:cNvSpPr/>
          <p:nvPr/>
        </p:nvSpPr>
        <p:spPr>
          <a:xfrm>
            <a:off x="696573" y="901006"/>
            <a:ext cx="85178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MANUAL </a:t>
            </a:r>
            <a:endParaRPr lang="tr-TR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  <a:p>
            <a:pPr algn="ctr"/>
            <a:r>
              <a:rPr lang="en-US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PENTRU PLATFORMĂ ȘI RESURSE </a:t>
            </a:r>
            <a:endParaRPr lang="tr-TR" sz="4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  <a:p>
            <a:pPr algn="ctr"/>
            <a:r>
              <a:rPr lang="en-US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E-LEARNING</a:t>
            </a:r>
            <a:endParaRPr lang="tr-T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pic>
        <p:nvPicPr>
          <p:cNvPr id="18" name="Resim 17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B40C3C74-C786-C7D0-CFAC-DC39326A39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194" y="3481460"/>
            <a:ext cx="1720127" cy="974739"/>
          </a:xfrm>
          <a:prstGeom prst="rect">
            <a:avLst/>
          </a:prstGeom>
        </p:spPr>
      </p:pic>
      <p:pic>
        <p:nvPicPr>
          <p:cNvPr id="20" name="Resim 19" descr="grafik, yazı tipi, grafik tasarım, poster içeren bir resim&#10;&#10;Açıklama otomatik olarak oluşturuldu">
            <a:extLst>
              <a:ext uri="{FF2B5EF4-FFF2-40B4-BE49-F238E27FC236}">
                <a16:creationId xmlns:a16="http://schemas.microsoft.com/office/drawing/2014/main" id="{4641328A-EBD2-F482-0E78-0E8BB3F564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777" y="4571397"/>
            <a:ext cx="1169489" cy="1258612"/>
          </a:xfrm>
          <a:prstGeom prst="rect">
            <a:avLst/>
          </a:prstGeom>
        </p:spPr>
      </p:pic>
      <p:pic>
        <p:nvPicPr>
          <p:cNvPr id="22" name="Resim 21" descr="amblem, simge, sembol, logo, ticari marka içeren bir resim&#10;&#10;Açıklama otomatik olarak oluşturuldu">
            <a:extLst>
              <a:ext uri="{FF2B5EF4-FFF2-40B4-BE49-F238E27FC236}">
                <a16:creationId xmlns:a16="http://schemas.microsoft.com/office/drawing/2014/main" id="{B8426B98-3EFC-6C97-C5E2-0007331F14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82" y="4740364"/>
            <a:ext cx="1243931" cy="1243931"/>
          </a:xfrm>
          <a:prstGeom prst="rect">
            <a:avLst/>
          </a:prstGeom>
        </p:spPr>
      </p:pic>
      <p:pic>
        <p:nvPicPr>
          <p:cNvPr id="24" name="Resim 2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D68D91C9-B76C-D387-123F-3FA110BCD1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6284" y="4874959"/>
            <a:ext cx="4344243" cy="974739"/>
          </a:xfrm>
          <a:prstGeom prst="rect">
            <a:avLst/>
          </a:prstGeom>
        </p:spPr>
      </p:pic>
      <p:pic>
        <p:nvPicPr>
          <p:cNvPr id="26" name="Resim 25" descr="metin, logo, yazı tipi, simge, sembol içeren bir resim&#10;&#10;Açıklama otomatik olarak oluşturuldu">
            <a:extLst>
              <a:ext uri="{FF2B5EF4-FFF2-40B4-BE49-F238E27FC236}">
                <a16:creationId xmlns:a16="http://schemas.microsoft.com/office/drawing/2014/main" id="{C3EEBBA7-CB37-C3D3-D5DA-435D3794E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52" y="3653718"/>
            <a:ext cx="1519440" cy="990939"/>
          </a:xfrm>
          <a:prstGeom prst="rect">
            <a:avLst/>
          </a:prstGeom>
        </p:spPr>
      </p:pic>
      <p:pic>
        <p:nvPicPr>
          <p:cNvPr id="28" name="Resim 27" descr="metin, yazı tipi, logo, grafik içeren bir resim&#10;&#10;Açıklama otomatik olarak oluşturuldu">
            <a:extLst>
              <a:ext uri="{FF2B5EF4-FFF2-40B4-BE49-F238E27FC236}">
                <a16:creationId xmlns:a16="http://schemas.microsoft.com/office/drawing/2014/main" id="{CA441BCD-AA34-E0C0-BED8-B0031545B9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436" y="2560583"/>
            <a:ext cx="1372872" cy="974739"/>
          </a:xfrm>
          <a:prstGeom prst="rect">
            <a:avLst/>
          </a:prstGeom>
        </p:spPr>
      </p:pic>
      <p:pic>
        <p:nvPicPr>
          <p:cNvPr id="30" name="Resim 29" descr="metin, yazı tipi, grafik, taslak içeren bir resim&#10;&#10;Açıklama otomatik olarak oluşturuldu">
            <a:extLst>
              <a:ext uri="{FF2B5EF4-FFF2-40B4-BE49-F238E27FC236}">
                <a16:creationId xmlns:a16="http://schemas.microsoft.com/office/drawing/2014/main" id="{39F681B3-B75C-1B31-40D8-7FA0EEA641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29728" y="2401801"/>
            <a:ext cx="1876538" cy="9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1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3046689" y="1505829"/>
            <a:ext cx="5627411" cy="37760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ADUCERE AMINTE!!!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rugăm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rețineți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mai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întâi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trebui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înregistrați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fie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</a:t>
            </a:r>
            <a:endParaRPr lang="en-US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Resurse pentru profesorii din școlile elementare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 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sau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Resurse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pentru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profesorii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din </a:t>
            </a:r>
            <a:r>
              <a:rPr lang="en-US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licee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8"/>
              </a:rPr>
              <a:t> 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înregistra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platforma Moodle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înainte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a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intra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ea</a:t>
            </a:r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628FD59-9063-9425-F9B3-10D2C4DF9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65" t="17832" r="68229" b="25523"/>
          <a:stretch/>
        </p:blipFill>
        <p:spPr>
          <a:xfrm>
            <a:off x="193488" y="1990892"/>
            <a:ext cx="2668511" cy="377608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242DD47-07A9-E697-FF65-3000156834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588" t="18213" r="48529" b="27212"/>
          <a:stretch/>
        </p:blipFill>
        <p:spPr>
          <a:xfrm>
            <a:off x="8858790" y="2083659"/>
            <a:ext cx="2399220" cy="352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00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D4217A4-F512-D0E2-1890-8D6659B542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0" t="3376" r="4559" b="8125"/>
          <a:stretch/>
        </p:blipFill>
        <p:spPr>
          <a:xfrm>
            <a:off x="1488141" y="675545"/>
            <a:ext cx="9205259" cy="52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2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După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procesul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înregistrare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oricare„Resurse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profesorii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din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școlile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elementare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”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sau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„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profesorii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din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gimnaziu”faceți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clic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platforma Moodle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073426" y="1016586"/>
            <a:ext cx="9952382" cy="5063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 ROG NOTEAZA ASTA!!!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Utilizatorul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trebuie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fie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mai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întâi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membru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al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resurselor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profesorii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din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școlile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primare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sau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al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resurselor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platformele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profesorilor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din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școlile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secundare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(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excepția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Moodle),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așa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cum s-a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menționat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mai sus.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Ca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captura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ecran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mai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jos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atunci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când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doriți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înregistrați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conectați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Moodle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dintr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-un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cont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care l-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ați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înregistrat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anterior,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trebuie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faceți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clic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Single Sign On.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just"/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Ar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trebui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introduceți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informațiile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despre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membru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celălalt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cont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vă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autentificați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Apoi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veți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fi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înregistrat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platformă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</a:p>
          <a:p>
            <a:pPr algn="just"/>
            <a:endParaRPr lang="en-US" sz="2000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exemplu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dacă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utilizatorul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este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membru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al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platformei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resurse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profesorii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din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școlile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primare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/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liceale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utilizatorul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poate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autentifica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Moodle.</a:t>
            </a:r>
            <a:endParaRPr lang="tr-TR" sz="2000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0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ED94E27-FCAE-D6ED-E680-AC2881225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652" y="256602"/>
            <a:ext cx="9141930" cy="51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6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441E04D-240E-488E-1CEE-A61D2033B3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86" t="4423" r="12291" b="6976"/>
          <a:stretch/>
        </p:blipFill>
        <p:spPr>
          <a:xfrm>
            <a:off x="1420988" y="700425"/>
            <a:ext cx="9257258" cy="53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Platforma de e-learning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constă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din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două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module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ca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cursuri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titlurile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principale</a:t>
            </a:r>
            <a:r>
              <a:rPr lang="tr-TR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Introducere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în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lumea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dramei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și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a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programelor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de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învățământ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bazate</a:t>
            </a:r>
            <a:r>
              <a:rPr lang="en-US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 pe </a:t>
            </a:r>
            <a:r>
              <a:rPr lang="en-US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7"/>
              </a:rPr>
              <a:t>teatru</a:t>
            </a:r>
            <a:endParaRPr lang="tr-TR" sz="2000" b="0" i="0" u="none" strike="noStrike" dirty="0">
              <a:solidFill>
                <a:srgbClr val="0F6FC5"/>
              </a:solidFill>
              <a:effectLst/>
              <a:latin typeface="Poppins" panose="00000500000000000000" pitchFamily="2" charset="-9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0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tr-TR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pt-BR" sz="2000" b="0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8"/>
              </a:rPr>
              <a:t>Modul de formare: cum se face</a:t>
            </a:r>
            <a:endParaRPr lang="en-US" sz="2000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endParaRPr lang="en-US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260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INFORMAȚII GENERALE DESPRE FIECARE MODUL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MODULUL 1: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Introducere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lumea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dramei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programelor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învățământ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bazate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</a:t>
            </a:r>
            <a:r>
              <a:rPr lang="tr-TR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teatru</a:t>
            </a:r>
            <a:r>
              <a:rPr lang="tr-T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Acest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curs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este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menit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ofere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informații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despre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metodele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teatru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îmbunătăți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abilitățile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vorbire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ale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profesorilor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ELT din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școlile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elementare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secundare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5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7"/>
            <a:ext cx="8723099" cy="3729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Achizitii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sfarsitul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cursului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sfârșitul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cursului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dobândi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cunoștințe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aprofundate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despre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îmbunătăți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pedagogice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dezvolta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înțelegerea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culturală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precum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face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predarea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mai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distractivă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 înțelegere mai profundă a dramei și a beneficiilor acesteia în clasă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înțelegeți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despre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cum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utilizați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grila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unică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evaluare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cunoștințe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privind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utilizarea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platformei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e-learning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dotați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a-i integra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îmbunătățirea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elevilor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utilizarea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programelor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învățare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materiale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instruire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inclusiv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o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rubrică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autentică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Achizitii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sfarsitul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cursului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dezvolte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atât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identitatea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cât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elevilor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imaginația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creativitatea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aplicarea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facă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mereu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diferiți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noi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inovatori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dobândiți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cunoștințe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privind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cadrul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teoretic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al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educației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dramatice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instrumente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sub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formă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tehnici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dramatice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metode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care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le-ar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putea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folosi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activitatea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educațională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putea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să-și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creeze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propriile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învățare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fi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dotați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necesare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sprijini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predarea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utilizarea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unor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tipuri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(de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exemplu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mima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joc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scurt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improvizație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jocuri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rol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scenariu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).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6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2330021" y="1603515"/>
            <a:ext cx="7531958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2"/>
                </a:solidFill>
              </a:rPr>
              <a:t>ACT – Act Communicate &amp; Transcend este un </a:t>
            </a:r>
            <a:r>
              <a:rPr lang="tr-TR" dirty="0" err="1">
                <a:solidFill>
                  <a:schemeClr val="tx2"/>
                </a:solidFill>
              </a:rPr>
              <a:t>proiect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care</a:t>
            </a:r>
            <a:r>
              <a:rPr lang="tr-TR" dirty="0">
                <a:solidFill>
                  <a:schemeClr val="tx2"/>
                </a:solidFill>
              </a:rPr>
              <a:t> este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deplină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armonie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recomandarea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Consiliului</a:t>
            </a:r>
            <a:r>
              <a:rPr lang="tr-TR" dirty="0">
                <a:solidFill>
                  <a:schemeClr val="tx2"/>
                </a:solidFill>
              </a:rPr>
              <a:t> European </a:t>
            </a:r>
            <a:r>
              <a:rPr lang="tr-TR" dirty="0" err="1">
                <a:solidFill>
                  <a:schemeClr val="tx2"/>
                </a:solidFill>
              </a:rPr>
              <a:t>privind</a:t>
            </a:r>
            <a:r>
              <a:rPr lang="tr-TR" dirty="0">
                <a:solidFill>
                  <a:schemeClr val="tx2"/>
                </a:solidFill>
              </a:rPr>
              <a:t> o </a:t>
            </a:r>
            <a:r>
              <a:rPr lang="tr-TR" dirty="0" err="1">
                <a:solidFill>
                  <a:schemeClr val="tx2"/>
                </a:solidFill>
              </a:rPr>
              <a:t>abordare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cuprinzătoare</a:t>
            </a:r>
            <a:r>
              <a:rPr lang="tr-TR" dirty="0">
                <a:solidFill>
                  <a:schemeClr val="tx2"/>
                </a:solidFill>
              </a:rPr>
              <a:t> a </a:t>
            </a:r>
            <a:r>
              <a:rPr lang="tr-TR" dirty="0" err="1">
                <a:solidFill>
                  <a:schemeClr val="tx2"/>
                </a:solidFill>
              </a:rPr>
              <a:t>predării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și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învățării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limbilor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străine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emisă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2018, </a:t>
            </a:r>
            <a:r>
              <a:rPr lang="tr-TR" dirty="0" err="1">
                <a:solidFill>
                  <a:schemeClr val="tx2"/>
                </a:solidFill>
              </a:rPr>
              <a:t>care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afirmă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că</a:t>
            </a:r>
            <a:r>
              <a:rPr lang="tr-TR" dirty="0">
                <a:solidFill>
                  <a:schemeClr val="tx2"/>
                </a:solidFill>
              </a:rPr>
              <a:t> „</a:t>
            </a:r>
            <a:r>
              <a:rPr lang="tr-TR" dirty="0" err="1">
                <a:solidFill>
                  <a:schemeClr val="tx2"/>
                </a:solidFill>
              </a:rPr>
              <a:t>competența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multilingvă</a:t>
            </a:r>
            <a:r>
              <a:rPr lang="tr-TR" dirty="0">
                <a:solidFill>
                  <a:schemeClr val="tx2"/>
                </a:solidFill>
              </a:rPr>
              <a:t> se </a:t>
            </a:r>
            <a:r>
              <a:rPr lang="tr-TR" dirty="0" err="1">
                <a:solidFill>
                  <a:schemeClr val="tx2"/>
                </a:solidFill>
              </a:rPr>
              <a:t>află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centrul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viziunii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unui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Spațiu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Educațional</a:t>
            </a:r>
            <a:r>
              <a:rPr lang="tr-TR" dirty="0">
                <a:solidFill>
                  <a:schemeClr val="tx2"/>
                </a:solidFill>
              </a:rPr>
              <a:t> European. .» </a:t>
            </a:r>
            <a:r>
              <a:rPr lang="tr-TR" dirty="0" err="1">
                <a:solidFill>
                  <a:schemeClr val="tx2"/>
                </a:solidFill>
              </a:rPr>
              <a:t>Răspunde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apelului</a:t>
            </a:r>
            <a:r>
              <a:rPr lang="tr-TR" dirty="0">
                <a:solidFill>
                  <a:schemeClr val="tx2"/>
                </a:solidFill>
              </a:rPr>
              <a:t> Erasmus+ de a </a:t>
            </a:r>
            <a:r>
              <a:rPr lang="tr-TR" dirty="0" err="1">
                <a:solidFill>
                  <a:schemeClr val="tx2"/>
                </a:solidFill>
              </a:rPr>
              <a:t>sprijini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sectoarele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artistice</a:t>
            </a:r>
            <a:r>
              <a:rPr lang="tr-TR" dirty="0">
                <a:solidFill>
                  <a:schemeClr val="tx2"/>
                </a:solidFill>
              </a:rPr>
              <a:t>, culturale </a:t>
            </a:r>
            <a:r>
              <a:rPr lang="tr-TR" dirty="0" err="1">
                <a:solidFill>
                  <a:schemeClr val="tx2"/>
                </a:solidFill>
              </a:rPr>
              <a:t>și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educaționale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abordarea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provocărilor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cauzate</a:t>
            </a:r>
            <a:r>
              <a:rPr lang="tr-TR" dirty="0">
                <a:solidFill>
                  <a:schemeClr val="tx2"/>
                </a:solidFill>
              </a:rPr>
              <a:t> de COVID-19.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1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2180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Achizitii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sfarsitul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cursului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Învățătorii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dobândi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dezvolta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elevilor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a 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scădea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nivelul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anxietate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de a 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crește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încrederea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sine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plăcerea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utilizarea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teatrului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înțelege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dobândirea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inovatoare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îmbunătăți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predarea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engleze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străină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interculturale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cetățenia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valorile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UE.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4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2606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INFORMAȚII GENERALE DESPRE FIECARE MODUL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pt-BR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MODULUL 2: Modul de formare: cum se face 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Acest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curs are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scopul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a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instrui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profesorii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limba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engleză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din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școlile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primare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gimnaziale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despre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cum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proiecteze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implementeze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evalueze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să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utilizeze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activități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vorbire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bazate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</a:t>
            </a:r>
            <a:r>
              <a:rPr lang="en-US" sz="2000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teatru</a:t>
            </a:r>
            <a:r>
              <a:rPr lang="en-US" sz="2000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</a:t>
            </a:r>
            <a:endParaRPr lang="en-US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9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Achizitii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sfarsitul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cursului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Reușind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creeze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ELT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putea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folosească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clasele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contribuie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mai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eficient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dezvoltarea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elevilor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lor.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Profesorul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dobândi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cunoștințe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despre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cum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creeze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o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programă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inovatoare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inclusiv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îmbogăți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profesionale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dezvoltarea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ale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elevilor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lor.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fi pe </a:t>
            </a: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deplin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conștienți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beneficiile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activităților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s-E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s-E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putea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evalueze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obțină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perspective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despre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cunoștințele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atitudinile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comportamentul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elevilor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 cu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privire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țintă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5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Achizitii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sfarsitul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cursului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oferi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un instrument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metodic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eficient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despre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cum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educe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cursanții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îmbunătățirea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prin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dotați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cu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predarea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engleze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străină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a-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propriile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învățare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fi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capabili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adapteze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învățături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îmbunătăți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limbi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străine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fi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capabili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conceapă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aplice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programe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viitoare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învățare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care pot fi,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asemenea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utilizate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ca instrument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suplimentar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.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limbi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străine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fi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capabili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dezvolte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conceapă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teatru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la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nivel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vârste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adecvate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0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6" name="Subtitle 11">
            <a:extLst>
              <a:ext uri="{FF2B5EF4-FFF2-40B4-BE49-F238E27FC236}">
                <a16:creationId xmlns:a16="http://schemas.microsoft.com/office/drawing/2014/main" id="{F6B82BA1-52AA-1D09-E779-CE3D6237516F}"/>
              </a:ext>
            </a:extLst>
          </p:cNvPr>
          <p:cNvSpPr txBox="1">
            <a:spLocks/>
          </p:cNvSpPr>
          <p:nvPr/>
        </p:nvSpPr>
        <p:spPr>
          <a:xfrm>
            <a:off x="1488141" y="2112948"/>
            <a:ext cx="8723099" cy="35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Achizitii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la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sfarsitul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cursului</a:t>
            </a:r>
            <a:r>
              <a:rPr lang="en-US" sz="2000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:</a:t>
            </a:r>
            <a:endParaRPr lang="tr-TR" sz="2000" b="1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Folosind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cântece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cântece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rime,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explorarea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mimelor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activitățile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lor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bazate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pe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drame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avea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șansa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înțelege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cum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evalueze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: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însuşirea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vocabularului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Pronunție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citire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înțelegere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ascultare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endParaRPr lang="tr-TR" sz="1600" b="0" i="0" dirty="0">
              <a:solidFill>
                <a:schemeClr val="bg1">
                  <a:lumMod val="65000"/>
                </a:schemeClr>
              </a:solidFill>
              <a:effectLst/>
              <a:latin typeface="Poppins" panose="00000500000000000000" pitchFamily="2" charset="-94"/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Profesorii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înțelege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dobândirea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inovatoare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pentru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îmbunătăți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de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vorbire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în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predarea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limbii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engleze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ca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limbă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străină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abilități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interculturale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,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cetățenia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și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</a:t>
            </a:r>
            <a:r>
              <a:rPr lang="en-US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valorile</a:t>
            </a:r>
            <a:r>
              <a:rPr lang="en-US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0000500000000000000" pitchFamily="2" charset="-94"/>
              </a:rPr>
              <a:t> UE.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54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38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Când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intrați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platforma Moodle,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faceți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clic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„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Acasă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site-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ului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”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it-IT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veți întâlni cursurile disponibile așa cum se arată mai jos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endParaRPr lang="en-US" b="0" i="0" dirty="0">
              <a:solidFill>
                <a:srgbClr val="455A64"/>
              </a:solidFill>
              <a:effectLst/>
              <a:latin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7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E82DEAD-AD19-E297-976D-FA74439711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826" t="4422" r="19891" b="25523"/>
          <a:stretch/>
        </p:blipFill>
        <p:spPr>
          <a:xfrm>
            <a:off x="2365802" y="735523"/>
            <a:ext cx="7593495" cy="48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9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2759E74-F2C4-6AC4-653B-DBA9D3C6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1"/>
          <a:stretch/>
        </p:blipFill>
        <p:spPr>
          <a:xfrm>
            <a:off x="-92765" y="0"/>
            <a:ext cx="11535465" cy="609563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047" y="15595"/>
            <a:ext cx="1294653" cy="167543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455CBB-4723-A960-AC30-36BA53C260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1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2759E74-F2C4-6AC4-653B-DBA9D3C61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91"/>
          <a:stretch/>
        </p:blipFill>
        <p:spPr>
          <a:xfrm>
            <a:off x="13252" y="13101"/>
            <a:ext cx="11505878" cy="608000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047" y="15595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370" y="2574317"/>
            <a:ext cx="8031311" cy="21590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cadrul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fiecărui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modul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există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subtitluri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așa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cum se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arată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mai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jos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. </a:t>
            </a:r>
          </a:p>
          <a:p>
            <a:pPr algn="ctr"/>
            <a:r>
              <a:rPr lang="en-US" dirty="0" err="1">
                <a:solidFill>
                  <a:schemeClr val="tx2"/>
                </a:solidFill>
              </a:rPr>
              <a:t>După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terminarea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cursului</a:t>
            </a:r>
            <a:r>
              <a:rPr lang="en-US" dirty="0">
                <a:solidFill>
                  <a:schemeClr val="tx2"/>
                </a:solidFill>
              </a:rPr>
              <a:t> la </a:t>
            </a:r>
            <a:r>
              <a:rPr lang="en-US" dirty="0" err="1">
                <a:solidFill>
                  <a:schemeClr val="tx2"/>
                </a:solidFill>
              </a:rPr>
              <a:t>fiecare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titlu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vor</a:t>
            </a:r>
            <a:r>
              <a:rPr lang="en-US" dirty="0">
                <a:solidFill>
                  <a:schemeClr val="tx2"/>
                </a:solidFill>
              </a:rPr>
              <a:t> fi </a:t>
            </a:r>
            <a:r>
              <a:rPr lang="en-US" dirty="0" err="1">
                <a:solidFill>
                  <a:schemeClr val="tx2"/>
                </a:solidFill>
              </a:rPr>
              <a:t>întâlnite</a:t>
            </a:r>
            <a:r>
              <a:rPr lang="en-US" dirty="0">
                <a:solidFill>
                  <a:schemeClr val="tx2"/>
                </a:solidFill>
              </a:rPr>
              <a:t> 3 </a:t>
            </a:r>
            <a:r>
              <a:rPr lang="en-US" dirty="0" err="1">
                <a:solidFill>
                  <a:schemeClr val="tx2"/>
                </a:solidFill>
              </a:rPr>
              <a:t>întrebări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Aceste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întrebări</a:t>
            </a:r>
            <a:r>
              <a:rPr lang="en-US" dirty="0">
                <a:solidFill>
                  <a:schemeClr val="tx2"/>
                </a:solidFill>
              </a:rPr>
              <a:t> au </a:t>
            </a:r>
            <a:r>
              <a:rPr lang="en-US" dirty="0" err="1">
                <a:solidFill>
                  <a:schemeClr val="tx2"/>
                </a:solidFill>
              </a:rPr>
              <a:t>scopul</a:t>
            </a:r>
            <a:r>
              <a:rPr lang="en-US" dirty="0">
                <a:solidFill>
                  <a:schemeClr val="tx2"/>
                </a:solidFill>
              </a:rPr>
              <a:t> de a </a:t>
            </a:r>
            <a:r>
              <a:rPr lang="en-US" dirty="0" err="1">
                <a:solidFill>
                  <a:schemeClr val="tx2"/>
                </a:solidFill>
              </a:rPr>
              <a:t>consolida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subiectul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0DD030BC-AEEA-0848-DC9B-7118EC41361A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E09923EE-09C8-AC26-4ACA-B0945E08D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4BC00BE-61D1-E1E7-A729-4258E3BBA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55741BD-194C-69CD-CE1C-F5476DB6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4" name="Resim 13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BE2093F-6306-8BD7-20A9-8F3AA79AD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726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2330021" y="1603515"/>
            <a:ext cx="7531958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2"/>
                </a:solidFill>
              </a:rPr>
              <a:t>Cele</a:t>
            </a:r>
            <a:r>
              <a:rPr lang="tr-TR" dirty="0">
                <a:solidFill>
                  <a:schemeClr val="tx2"/>
                </a:solidFill>
              </a:rPr>
              <a:t> mai </a:t>
            </a:r>
            <a:r>
              <a:rPr lang="tr-TR" dirty="0" err="1">
                <a:solidFill>
                  <a:schemeClr val="tx2"/>
                </a:solidFill>
              </a:rPr>
              <a:t>recente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sondaje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privind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realizările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cursanților</a:t>
            </a:r>
            <a:r>
              <a:rPr lang="tr-TR" dirty="0">
                <a:solidFill>
                  <a:schemeClr val="tx2"/>
                </a:solidFill>
              </a:rPr>
              <a:t> de </a:t>
            </a:r>
            <a:r>
              <a:rPr lang="tr-TR" dirty="0" err="1">
                <a:solidFill>
                  <a:schemeClr val="tx2"/>
                </a:solidFill>
              </a:rPr>
              <a:t>limbă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engleză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precum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și</a:t>
            </a:r>
            <a:r>
              <a:rPr lang="tr-TR" dirty="0">
                <a:solidFill>
                  <a:schemeClr val="tx2"/>
                </a:solidFill>
              </a:rPr>
              <a:t> o </a:t>
            </a:r>
            <a:r>
              <a:rPr lang="tr-TR" dirty="0" err="1">
                <a:solidFill>
                  <a:schemeClr val="tx2"/>
                </a:solidFill>
              </a:rPr>
              <a:t>analiză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comparativă</a:t>
            </a:r>
            <a:r>
              <a:rPr lang="tr-TR" dirty="0">
                <a:solidFill>
                  <a:schemeClr val="tx2"/>
                </a:solidFill>
              </a:rPr>
              <a:t> a </a:t>
            </a:r>
            <a:r>
              <a:rPr lang="tr-TR" dirty="0" err="1">
                <a:solidFill>
                  <a:schemeClr val="tx2"/>
                </a:solidFill>
              </a:rPr>
              <a:t>limbilor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educație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și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formare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întreaga</a:t>
            </a:r>
            <a:r>
              <a:rPr lang="tr-TR" dirty="0">
                <a:solidFill>
                  <a:schemeClr val="tx2"/>
                </a:solidFill>
              </a:rPr>
              <a:t> UE </a:t>
            </a:r>
            <a:r>
              <a:rPr lang="tr-TR" dirty="0" err="1">
                <a:solidFill>
                  <a:schemeClr val="tx2"/>
                </a:solidFill>
              </a:rPr>
              <a:t>au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relevat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faptul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că</a:t>
            </a:r>
            <a:r>
              <a:rPr lang="tr-TR" dirty="0">
                <a:solidFill>
                  <a:schemeClr val="tx2"/>
                </a:solidFill>
              </a:rPr>
              <a:t> „</a:t>
            </a:r>
            <a:r>
              <a:rPr lang="tr-TR" dirty="0" err="1">
                <a:solidFill>
                  <a:schemeClr val="tx2"/>
                </a:solidFill>
              </a:rPr>
              <a:t>majoritatea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statelor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membre</a:t>
            </a:r>
            <a:r>
              <a:rPr lang="tr-TR" dirty="0">
                <a:solidFill>
                  <a:schemeClr val="tx2"/>
                </a:solidFill>
              </a:rPr>
              <a:t> se </a:t>
            </a:r>
            <a:r>
              <a:rPr lang="tr-TR" dirty="0" err="1">
                <a:solidFill>
                  <a:schemeClr val="tx2"/>
                </a:solidFill>
              </a:rPr>
              <a:t>confruntă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provocări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asigurarea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unor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rezultate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adecvate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ale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învățării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domeniul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limbilor</a:t>
            </a:r>
            <a:r>
              <a:rPr lang="tr-TR" dirty="0">
                <a:solidFill>
                  <a:schemeClr val="tx2"/>
                </a:solidFill>
              </a:rPr>
              <a:t>”, </a:t>
            </a:r>
            <a:r>
              <a:rPr lang="tr-TR" dirty="0" err="1">
                <a:solidFill>
                  <a:schemeClr val="tx2"/>
                </a:solidFill>
              </a:rPr>
              <a:t>după</a:t>
            </a:r>
            <a:r>
              <a:rPr lang="tr-TR" dirty="0">
                <a:solidFill>
                  <a:schemeClr val="tx2"/>
                </a:solidFill>
              </a:rPr>
              <a:t> cum se </a:t>
            </a:r>
            <a:r>
              <a:rPr lang="tr-TR" dirty="0" err="1">
                <a:solidFill>
                  <a:schemeClr val="tx2"/>
                </a:solidFill>
              </a:rPr>
              <a:t>precizează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oficialul</a:t>
            </a:r>
            <a:r>
              <a:rPr lang="tr-TR" dirty="0">
                <a:solidFill>
                  <a:schemeClr val="tx2"/>
                </a:solidFill>
              </a:rPr>
              <a:t> UE. </a:t>
            </a:r>
            <a:r>
              <a:rPr lang="tr-TR" dirty="0" err="1">
                <a:solidFill>
                  <a:schemeClr val="tx2"/>
                </a:solidFill>
              </a:rPr>
              <a:t>document</a:t>
            </a:r>
            <a:r>
              <a:rPr lang="tr-TR" dirty="0">
                <a:solidFill>
                  <a:schemeClr val="tx2"/>
                </a:solidFill>
              </a:rPr>
              <a:t>. </a:t>
            </a:r>
            <a:r>
              <a:rPr lang="tr-TR" dirty="0" err="1">
                <a:solidFill>
                  <a:schemeClr val="tx2"/>
                </a:solidFill>
              </a:rPr>
              <a:t>Acest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lucru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indică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mod </a:t>
            </a:r>
            <a:r>
              <a:rPr lang="tr-TR" dirty="0" err="1">
                <a:solidFill>
                  <a:schemeClr val="tx2"/>
                </a:solidFill>
              </a:rPr>
              <a:t>clar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necesitatea</a:t>
            </a:r>
            <a:r>
              <a:rPr lang="tr-TR" dirty="0">
                <a:solidFill>
                  <a:schemeClr val="tx2"/>
                </a:solidFill>
              </a:rPr>
              <a:t> de a </a:t>
            </a:r>
            <a:r>
              <a:rPr lang="tr-TR" dirty="0" err="1">
                <a:solidFill>
                  <a:schemeClr val="tx2"/>
                </a:solidFill>
              </a:rPr>
              <a:t>aduce</a:t>
            </a:r>
            <a:r>
              <a:rPr lang="tr-TR" dirty="0">
                <a:solidFill>
                  <a:schemeClr val="tx2"/>
                </a:solidFill>
              </a:rPr>
              <a:t> o </a:t>
            </a:r>
            <a:r>
              <a:rPr lang="tr-TR" dirty="0" err="1">
                <a:solidFill>
                  <a:schemeClr val="tx2"/>
                </a:solidFill>
              </a:rPr>
              <a:t>schimbare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în</a:t>
            </a:r>
            <a:r>
              <a:rPr lang="tr-TR" dirty="0">
                <a:solidFill>
                  <a:schemeClr val="tx2"/>
                </a:solidFill>
              </a:rPr>
              <a:t> curricula </a:t>
            </a:r>
            <a:r>
              <a:rPr lang="tr-TR" dirty="0" err="1">
                <a:solidFill>
                  <a:schemeClr val="tx2"/>
                </a:solidFill>
              </a:rPr>
              <a:t>și</a:t>
            </a:r>
            <a:r>
              <a:rPr lang="tr-TR" dirty="0">
                <a:solidFill>
                  <a:schemeClr val="tx2"/>
                </a:solidFill>
              </a:rPr>
              <a:t> de a </a:t>
            </a:r>
            <a:r>
              <a:rPr lang="tr-TR" dirty="0" err="1">
                <a:solidFill>
                  <a:schemeClr val="tx2"/>
                </a:solidFill>
              </a:rPr>
              <a:t>oferi</a:t>
            </a:r>
            <a:r>
              <a:rPr lang="tr-TR" dirty="0">
                <a:solidFill>
                  <a:schemeClr val="tx2"/>
                </a:solidFill>
              </a:rPr>
              <a:t> un </a:t>
            </a:r>
            <a:r>
              <a:rPr lang="tr-TR" dirty="0" err="1">
                <a:solidFill>
                  <a:schemeClr val="tx2"/>
                </a:solidFill>
              </a:rPr>
              <a:t>instrument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inovator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care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va</a:t>
            </a:r>
            <a:r>
              <a:rPr lang="tr-TR" dirty="0">
                <a:solidFill>
                  <a:schemeClr val="tx2"/>
                </a:solidFill>
              </a:rPr>
              <a:t> fi </a:t>
            </a:r>
            <a:r>
              <a:rPr lang="tr-TR" dirty="0" err="1">
                <a:solidFill>
                  <a:schemeClr val="tx2"/>
                </a:solidFill>
              </a:rPr>
              <a:t>îndreptat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spre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îmbunătățirea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abilităților</a:t>
            </a:r>
            <a:r>
              <a:rPr lang="tr-TR" dirty="0">
                <a:solidFill>
                  <a:schemeClr val="tx2"/>
                </a:solidFill>
              </a:rPr>
              <a:t> de </a:t>
            </a:r>
            <a:r>
              <a:rPr lang="tr-TR" dirty="0" err="1">
                <a:solidFill>
                  <a:schemeClr val="tx2"/>
                </a:solidFill>
              </a:rPr>
              <a:t>vorbire</a:t>
            </a:r>
            <a:r>
              <a:rPr lang="tr-TR" dirty="0">
                <a:solidFill>
                  <a:schemeClr val="tx2"/>
                </a:solidFill>
              </a:rPr>
              <a:t> a </a:t>
            </a:r>
            <a:r>
              <a:rPr lang="tr-TR" dirty="0" err="1">
                <a:solidFill>
                  <a:schemeClr val="tx2"/>
                </a:solidFill>
              </a:rPr>
              <a:t>limbii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engleze</a:t>
            </a:r>
            <a:r>
              <a:rPr lang="tr-TR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4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Subtitlu-1: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Context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teoretic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despre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dramaturgie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în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domeniul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artei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vorbire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2FF31128-F8ED-B42A-A497-EE96991D8ABA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MODULUL-1: </a:t>
            </a:r>
            <a:r>
              <a:rPr lang="tr-TR" sz="2800" dirty="0" err="1">
                <a:solidFill>
                  <a:schemeClr val="bg1"/>
                </a:solidFill>
              </a:rPr>
              <a:t>Introducere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în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lumea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dramei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și</a:t>
            </a:r>
            <a:r>
              <a:rPr lang="tr-TR" sz="2800" dirty="0">
                <a:solidFill>
                  <a:schemeClr val="bg1"/>
                </a:solidFill>
              </a:rPr>
              <a:t> a </a:t>
            </a:r>
            <a:r>
              <a:rPr lang="tr-TR" sz="2800" dirty="0" err="1">
                <a:solidFill>
                  <a:schemeClr val="bg1"/>
                </a:solidFill>
              </a:rPr>
              <a:t>programelor</a:t>
            </a:r>
            <a:r>
              <a:rPr lang="tr-TR" sz="2800" dirty="0">
                <a:solidFill>
                  <a:schemeClr val="bg1"/>
                </a:solidFill>
              </a:rPr>
              <a:t> de </a:t>
            </a:r>
            <a:r>
              <a:rPr lang="tr-TR" sz="2800" dirty="0" err="1">
                <a:solidFill>
                  <a:schemeClr val="bg1"/>
                </a:solidFill>
              </a:rPr>
              <a:t>învățământ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bazate</a:t>
            </a:r>
            <a:r>
              <a:rPr lang="tr-TR" sz="2800" dirty="0">
                <a:solidFill>
                  <a:schemeClr val="bg1"/>
                </a:solidFill>
              </a:rPr>
              <a:t> pe </a:t>
            </a:r>
            <a:r>
              <a:rPr lang="tr-TR" sz="2800" dirty="0" err="1">
                <a:solidFill>
                  <a:schemeClr val="bg1"/>
                </a:solidFill>
              </a:rPr>
              <a:t>teatru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3E50C749-B536-EAB9-C335-2F5C139E2048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BC0BF33-33D1-10DA-CAD0-4961DD40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4BEF6F8-A9D1-3E82-EAAA-DEF28CD5B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6E7BCB78-005F-F15C-1649-886ECB81B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42E1A290-B9C1-1443-93C7-49411B5B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15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73BCFB7A-4452-7991-55C6-D607FE61E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7" t="5026" r="7539" b="8044"/>
          <a:stretch/>
        </p:blipFill>
        <p:spPr>
          <a:xfrm>
            <a:off x="898101" y="723802"/>
            <a:ext cx="9702832" cy="535025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26A38119-B3A4-2E0E-BAAC-8C808B09CDF7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83CF144-AA15-A434-8766-92899878A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F143291A-1C73-8119-BCDD-4F0E172CA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F0B03FD-1E71-0B09-38E2-EFBF393C4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0EE6D27-3F0B-B5AE-8373-44392204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526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Subtitlu-2: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Rezumatul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cercetării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(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Umplerea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decalajului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dintre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cercetare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și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practică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)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B2B1D9AD-9B86-E5E8-DF4D-0982B5DAB47B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MODULUL-1: </a:t>
            </a:r>
            <a:r>
              <a:rPr lang="tr-TR" sz="2800" dirty="0" err="1">
                <a:solidFill>
                  <a:schemeClr val="bg1"/>
                </a:solidFill>
              </a:rPr>
              <a:t>Introducere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în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lumea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dramei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și</a:t>
            </a:r>
            <a:r>
              <a:rPr lang="tr-TR" sz="2800" dirty="0">
                <a:solidFill>
                  <a:schemeClr val="bg1"/>
                </a:solidFill>
              </a:rPr>
              <a:t> a </a:t>
            </a:r>
            <a:r>
              <a:rPr lang="tr-TR" sz="2800" dirty="0" err="1">
                <a:solidFill>
                  <a:schemeClr val="bg1"/>
                </a:solidFill>
              </a:rPr>
              <a:t>programelor</a:t>
            </a:r>
            <a:r>
              <a:rPr lang="tr-TR" sz="2800" dirty="0">
                <a:solidFill>
                  <a:schemeClr val="bg1"/>
                </a:solidFill>
              </a:rPr>
              <a:t> de </a:t>
            </a:r>
            <a:r>
              <a:rPr lang="tr-TR" sz="2800" dirty="0" err="1">
                <a:solidFill>
                  <a:schemeClr val="bg1"/>
                </a:solidFill>
              </a:rPr>
              <a:t>învățământ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bazate</a:t>
            </a:r>
            <a:r>
              <a:rPr lang="tr-TR" sz="2800" dirty="0">
                <a:solidFill>
                  <a:schemeClr val="bg1"/>
                </a:solidFill>
              </a:rPr>
              <a:t> pe </a:t>
            </a:r>
            <a:r>
              <a:rPr lang="tr-TR" sz="2800" dirty="0" err="1">
                <a:solidFill>
                  <a:schemeClr val="bg1"/>
                </a:solidFill>
              </a:rPr>
              <a:t>teatru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1AF0F81D-9A7A-734E-4A8F-A93AE3FAE94C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F759DDED-E02A-F6E4-ECA3-F332A975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B189A4FC-7864-7ED5-17ED-71FD15DFB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616B199E-19A9-492C-2DBB-F0BAACD8F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8367596F-4808-890B-B257-F15B733A6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769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FA8A173-C7EB-F3D6-9A33-41AF41440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" t="8346" r="19191" b="30709"/>
          <a:stretch/>
        </p:blipFill>
        <p:spPr>
          <a:xfrm>
            <a:off x="1078688" y="1190800"/>
            <a:ext cx="9941857" cy="4450438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BFED65B4-D163-A19B-058C-18A1671EFFE9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17CC1F90-A120-392B-D6EA-ADB582C22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D075C26A-B9EE-35B0-8441-F5E63CA14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E1C60327-4476-0BDA-5E1C-AED04A79F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D7F5527A-0347-2A16-88BC-835C8274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357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Subtitlu-3: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Componentele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curriculei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vorbire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bazate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pe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teatru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DFE093F-6B1D-A35A-E3C7-2386B8C76ACF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MODULUL-1: </a:t>
            </a:r>
            <a:r>
              <a:rPr lang="tr-TR" sz="2800" dirty="0" err="1">
                <a:solidFill>
                  <a:schemeClr val="bg1"/>
                </a:solidFill>
              </a:rPr>
              <a:t>Introducere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în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lumea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dramei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și</a:t>
            </a:r>
            <a:r>
              <a:rPr lang="tr-TR" sz="2800" dirty="0">
                <a:solidFill>
                  <a:schemeClr val="bg1"/>
                </a:solidFill>
              </a:rPr>
              <a:t> a </a:t>
            </a:r>
            <a:r>
              <a:rPr lang="tr-TR" sz="2800" dirty="0" err="1">
                <a:solidFill>
                  <a:schemeClr val="bg1"/>
                </a:solidFill>
              </a:rPr>
              <a:t>programelor</a:t>
            </a:r>
            <a:r>
              <a:rPr lang="tr-TR" sz="2800" dirty="0">
                <a:solidFill>
                  <a:schemeClr val="bg1"/>
                </a:solidFill>
              </a:rPr>
              <a:t> de </a:t>
            </a:r>
            <a:r>
              <a:rPr lang="tr-TR" sz="2800" dirty="0" err="1">
                <a:solidFill>
                  <a:schemeClr val="bg1"/>
                </a:solidFill>
              </a:rPr>
              <a:t>învățământ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bazate</a:t>
            </a:r>
            <a:r>
              <a:rPr lang="tr-TR" sz="2800" dirty="0">
                <a:solidFill>
                  <a:schemeClr val="bg1"/>
                </a:solidFill>
              </a:rPr>
              <a:t> pe </a:t>
            </a:r>
            <a:r>
              <a:rPr lang="tr-TR" sz="2800" dirty="0" err="1">
                <a:solidFill>
                  <a:schemeClr val="bg1"/>
                </a:solidFill>
              </a:rPr>
              <a:t>teatru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A54795E8-3012-CDB2-B47B-7916FB8848E5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1E262F24-E493-2D08-3684-92C575DC6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918A1864-55F7-F898-83E2-D457B619F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8C03F7D3-3E3E-60AF-E294-8578F1B17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AFB057FE-8E8E-77F4-FDD5-4E2F40223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565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289906D-F38D-C454-3B63-5650CF9EB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2" t="19041" r="26430" b="33167"/>
          <a:stretch/>
        </p:blipFill>
        <p:spPr>
          <a:xfrm>
            <a:off x="986627" y="1393954"/>
            <a:ext cx="10125980" cy="4044130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ADBE3F90-A826-7790-E5A6-453EFB72655A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D9A54E45-6D16-F51A-EA75-A8A6771C7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B8A5A9CE-DE1B-6347-4F8E-0468AADD1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BE7916D-9C03-91A2-7815-BBF70324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79E32F42-BCDF-4629-FD2E-EF1DBB68D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7902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Subtitlu-4: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Componentele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activităților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învățare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a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vorbirii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pe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bază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teatru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și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materiale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instruire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6B68A178-D0E3-6F58-6787-D910C9512E08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MODULUL-1: </a:t>
            </a:r>
            <a:r>
              <a:rPr lang="tr-TR" sz="2800" dirty="0" err="1">
                <a:solidFill>
                  <a:schemeClr val="bg1"/>
                </a:solidFill>
              </a:rPr>
              <a:t>Introducere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în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lumea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dramei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și</a:t>
            </a:r>
            <a:r>
              <a:rPr lang="tr-TR" sz="2800" dirty="0">
                <a:solidFill>
                  <a:schemeClr val="bg1"/>
                </a:solidFill>
              </a:rPr>
              <a:t> a </a:t>
            </a:r>
            <a:r>
              <a:rPr lang="tr-TR" sz="2800" dirty="0" err="1">
                <a:solidFill>
                  <a:schemeClr val="bg1"/>
                </a:solidFill>
              </a:rPr>
              <a:t>programelor</a:t>
            </a:r>
            <a:r>
              <a:rPr lang="tr-TR" sz="2800" dirty="0">
                <a:solidFill>
                  <a:schemeClr val="bg1"/>
                </a:solidFill>
              </a:rPr>
              <a:t> de </a:t>
            </a:r>
            <a:r>
              <a:rPr lang="tr-TR" sz="2800" dirty="0" err="1">
                <a:solidFill>
                  <a:schemeClr val="bg1"/>
                </a:solidFill>
              </a:rPr>
              <a:t>învățământ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bazate</a:t>
            </a:r>
            <a:r>
              <a:rPr lang="tr-TR" sz="2800" dirty="0">
                <a:solidFill>
                  <a:schemeClr val="bg1"/>
                </a:solidFill>
              </a:rPr>
              <a:t> pe </a:t>
            </a:r>
            <a:r>
              <a:rPr lang="tr-TR" sz="2800" dirty="0" err="1">
                <a:solidFill>
                  <a:schemeClr val="bg1"/>
                </a:solidFill>
              </a:rPr>
              <a:t>teatru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345F44EF-1178-25EA-FDF9-1C7B0B13DD6D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5B74CD27-AD45-338E-AB9B-D210B11E3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3399FE3E-54B2-54A5-6B81-685921548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D7C1B545-0CCD-A22B-2FE0-2756EA729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14815DFB-FE95-ACBF-25AA-0DE0430C4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447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6DD1DB0-B7F3-0471-3F77-58747A59F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239" r="10295" b="33325"/>
          <a:stretch/>
        </p:blipFill>
        <p:spPr>
          <a:xfrm>
            <a:off x="169355" y="1569289"/>
            <a:ext cx="11103990" cy="369345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A41410A3-E4EA-C0CB-C9C8-0AAA42AF9512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E96CE33-0B01-AC72-E4B8-3976D88E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DD2A28EC-D8C8-5125-49A2-3704D8C8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5152F5F-CE95-2D5E-D34A-6213FBAD5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52BA8C1B-7290-E7C2-5D4B-ECC9C858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093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Subtitlu-5: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it-IT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Dimensiunile abilităților de vorbire bazate pe dramă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5D371428-BF7B-7067-B188-3B8B7E6EAB3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MODULUL-1: </a:t>
            </a:r>
            <a:r>
              <a:rPr lang="tr-TR" sz="2800" dirty="0" err="1">
                <a:solidFill>
                  <a:schemeClr val="bg1"/>
                </a:solidFill>
              </a:rPr>
              <a:t>Introducere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în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lumea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dramei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și</a:t>
            </a:r>
            <a:r>
              <a:rPr lang="tr-TR" sz="2800" dirty="0">
                <a:solidFill>
                  <a:schemeClr val="bg1"/>
                </a:solidFill>
              </a:rPr>
              <a:t> a </a:t>
            </a:r>
            <a:r>
              <a:rPr lang="tr-TR" sz="2800" dirty="0" err="1">
                <a:solidFill>
                  <a:schemeClr val="bg1"/>
                </a:solidFill>
              </a:rPr>
              <a:t>programelor</a:t>
            </a:r>
            <a:r>
              <a:rPr lang="tr-TR" sz="2800" dirty="0">
                <a:solidFill>
                  <a:schemeClr val="bg1"/>
                </a:solidFill>
              </a:rPr>
              <a:t> de </a:t>
            </a:r>
            <a:r>
              <a:rPr lang="tr-TR" sz="2800" dirty="0" err="1">
                <a:solidFill>
                  <a:schemeClr val="bg1"/>
                </a:solidFill>
              </a:rPr>
              <a:t>învățământ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bazate</a:t>
            </a:r>
            <a:r>
              <a:rPr lang="tr-TR" sz="2800" dirty="0">
                <a:solidFill>
                  <a:schemeClr val="bg1"/>
                </a:solidFill>
              </a:rPr>
              <a:t> pe </a:t>
            </a:r>
            <a:r>
              <a:rPr lang="tr-TR" sz="2800" dirty="0" err="1">
                <a:solidFill>
                  <a:schemeClr val="bg1"/>
                </a:solidFill>
              </a:rPr>
              <a:t>teatru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CA0D0907-9328-1371-EC43-A2FD8AA23A8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B9F72135-7783-DE86-AAD4-064C10C87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59A23D91-DA59-DF23-D046-4D402E38E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3CC121CB-4E72-AC5D-B344-11D711725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81C05C7A-D02B-EC3C-2124-9B65AEBB3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0129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65A96C-2CFC-9741-84C1-A431B5962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16978" r="24412" b="36725"/>
          <a:stretch/>
        </p:blipFill>
        <p:spPr>
          <a:xfrm>
            <a:off x="651067" y="1529965"/>
            <a:ext cx="10140567" cy="380103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A0212B7F-99F9-75A2-39B9-0C32B6BAF6E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39B47F71-E44F-1B9A-A715-CCC715102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DB2C1A86-7128-A2F3-D686-14BDEA3A4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F81D983-9196-6DF5-3E1F-B33341403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D48C9D0-1803-EA67-53DD-452E7D5F3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299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488141" y="1603515"/>
            <a:ext cx="8659906" cy="3650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Credem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aducerea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activități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bazate</a:t>
            </a:r>
            <a:r>
              <a:rPr lang="en-US" dirty="0">
                <a:solidFill>
                  <a:schemeClr val="tx2"/>
                </a:solidFill>
              </a:rPr>
              <a:t> pe </a:t>
            </a:r>
            <a:r>
              <a:rPr lang="en-US" dirty="0" err="1">
                <a:solidFill>
                  <a:schemeClr val="tx2"/>
                </a:solidFill>
              </a:rPr>
              <a:t>teatru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sălile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clasă</a:t>
            </a:r>
            <a:r>
              <a:rPr lang="en-US" dirty="0">
                <a:solidFill>
                  <a:schemeClr val="tx2"/>
                </a:solidFill>
              </a:rPr>
              <a:t> din </a:t>
            </a:r>
            <a:r>
              <a:rPr lang="en-US" dirty="0" err="1">
                <a:solidFill>
                  <a:schemeClr val="tx2"/>
                </a:solidFill>
              </a:rPr>
              <a:t>întreaga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Europă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crește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nivelul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motivație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interes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implicare</a:t>
            </a:r>
            <a:r>
              <a:rPr lang="en-US" dirty="0">
                <a:solidFill>
                  <a:schemeClr val="tx2"/>
                </a:solidFill>
              </a:rPr>
              <a:t> al </a:t>
            </a:r>
            <a:r>
              <a:rPr lang="en-US" dirty="0" err="1">
                <a:solidFill>
                  <a:schemeClr val="tx2"/>
                </a:solidFill>
              </a:rPr>
              <a:t>elevilor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cel</a:t>
            </a:r>
            <a:r>
              <a:rPr lang="en-US" dirty="0">
                <a:solidFill>
                  <a:schemeClr val="tx2"/>
                </a:solidFill>
              </a:rPr>
              <a:t> mai important, </a:t>
            </a:r>
            <a:r>
              <a:rPr lang="en-US" dirty="0" err="1">
                <a:solidFill>
                  <a:schemeClr val="tx2"/>
                </a:solidFill>
              </a:rPr>
              <a:t>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facilita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procesul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învățare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acestora</a:t>
            </a:r>
            <a:r>
              <a:rPr lang="en-US" dirty="0">
                <a:solidFill>
                  <a:schemeClr val="tx2"/>
                </a:solidFill>
              </a:rPr>
              <a:t>, precum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le </a:t>
            </a:r>
            <a:r>
              <a:rPr lang="en-US" dirty="0" err="1">
                <a:solidFill>
                  <a:schemeClr val="tx2"/>
                </a:solidFill>
              </a:rPr>
              <a:t>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îmbunătăți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abilitățile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vorbire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Am </a:t>
            </a:r>
            <a:r>
              <a:rPr lang="en-US" dirty="0" err="1">
                <a:solidFill>
                  <a:schemeClr val="tx2"/>
                </a:solidFill>
              </a:rPr>
              <a:t>reunit</a:t>
            </a:r>
            <a:r>
              <a:rPr lang="en-US" dirty="0">
                <a:solidFill>
                  <a:schemeClr val="tx2"/>
                </a:solidFill>
              </a:rPr>
              <a:t> 8 </a:t>
            </a:r>
            <a:r>
              <a:rPr lang="en-US" dirty="0" err="1">
                <a:solidFill>
                  <a:schemeClr val="tx2"/>
                </a:solidFill>
              </a:rPr>
              <a:t>parteneri</a:t>
            </a:r>
            <a:r>
              <a:rPr lang="en-US" dirty="0">
                <a:solidFill>
                  <a:schemeClr val="tx2"/>
                </a:solidFill>
              </a:rPr>
              <a:t> din 6 </a:t>
            </a:r>
            <a:r>
              <a:rPr lang="en-US" dirty="0" err="1">
                <a:solidFill>
                  <a:schemeClr val="tx2"/>
                </a:solidFill>
              </a:rPr>
              <a:t>țări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diferite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am </a:t>
            </a:r>
            <a:r>
              <a:rPr lang="en-US" dirty="0" err="1">
                <a:solidFill>
                  <a:schemeClr val="tx2"/>
                </a:solidFill>
              </a:rPr>
              <a:t>angajat</a:t>
            </a:r>
            <a:r>
              <a:rPr lang="en-US" dirty="0">
                <a:solidFill>
                  <a:schemeClr val="tx2"/>
                </a:solidFill>
              </a:rPr>
              <a:t> 12 </a:t>
            </a:r>
            <a:r>
              <a:rPr lang="en-US" dirty="0" err="1">
                <a:solidFill>
                  <a:schemeClr val="tx2"/>
                </a:solidFill>
              </a:rPr>
              <a:t>profesori</a:t>
            </a:r>
            <a:r>
              <a:rPr lang="en-US" dirty="0">
                <a:solidFill>
                  <a:schemeClr val="tx2"/>
                </a:solidFill>
              </a:rPr>
              <a:t> ESL </a:t>
            </a:r>
            <a:r>
              <a:rPr lang="en-US" dirty="0" err="1">
                <a:solidFill>
                  <a:schemeClr val="tx2"/>
                </a:solidFill>
              </a:rPr>
              <a:t>pentru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aduce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acest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proiect</a:t>
            </a:r>
            <a:r>
              <a:rPr lang="en-US" dirty="0">
                <a:solidFill>
                  <a:schemeClr val="tx2"/>
                </a:solidFill>
              </a:rPr>
              <a:t> la </a:t>
            </a:r>
            <a:r>
              <a:rPr lang="en-US" dirty="0" err="1">
                <a:solidFill>
                  <a:schemeClr val="tx2"/>
                </a:solidFill>
              </a:rPr>
              <a:t>viață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a-l </a:t>
            </a:r>
            <a:r>
              <a:rPr lang="en-US" dirty="0" err="1">
                <a:solidFill>
                  <a:schemeClr val="tx2"/>
                </a:solidFill>
              </a:rPr>
              <a:t>realiza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timp</a:t>
            </a:r>
            <a:r>
              <a:rPr lang="en-US" dirty="0">
                <a:solidFill>
                  <a:schemeClr val="tx2"/>
                </a:solidFill>
              </a:rPr>
              <a:t> de 24 de </a:t>
            </a:r>
            <a:r>
              <a:rPr lang="en-US" dirty="0" err="1">
                <a:solidFill>
                  <a:schemeClr val="tx2"/>
                </a:solidFill>
              </a:rPr>
              <a:t>luni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Cooperarea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noastră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multiculturală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diversă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transsectorială</a:t>
            </a:r>
            <a:r>
              <a:rPr lang="en-US" dirty="0">
                <a:solidFill>
                  <a:schemeClr val="tx2"/>
                </a:solidFill>
              </a:rPr>
              <a:t> include o </a:t>
            </a:r>
            <a:r>
              <a:rPr lang="en-US" dirty="0" err="1">
                <a:solidFill>
                  <a:schemeClr val="tx2"/>
                </a:solidFill>
              </a:rPr>
              <a:t>companie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teatru</a:t>
            </a:r>
            <a:r>
              <a:rPr lang="en-US" dirty="0">
                <a:solidFill>
                  <a:schemeClr val="tx2"/>
                </a:solidFill>
              </a:rPr>
              <a:t>, o </a:t>
            </a:r>
            <a:r>
              <a:rPr lang="en-US" dirty="0" err="1">
                <a:solidFill>
                  <a:schemeClr val="tx2"/>
                </a:solidFill>
              </a:rPr>
              <a:t>direcție</a:t>
            </a:r>
            <a:r>
              <a:rPr lang="en-US" dirty="0">
                <a:solidFill>
                  <a:schemeClr val="tx2"/>
                </a:solidFill>
              </a:rPr>
              <a:t>, o </a:t>
            </a:r>
            <a:r>
              <a:rPr lang="en-US" dirty="0" err="1">
                <a:solidFill>
                  <a:schemeClr val="tx2"/>
                </a:solidFill>
              </a:rPr>
              <a:t>universitate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două</a:t>
            </a:r>
            <a:r>
              <a:rPr lang="en-US" dirty="0">
                <a:solidFill>
                  <a:schemeClr val="tx2"/>
                </a:solidFill>
              </a:rPr>
              <a:t> ONG-</a:t>
            </a:r>
            <a:r>
              <a:rPr lang="en-US" dirty="0" err="1">
                <a:solidFill>
                  <a:schemeClr val="tx2"/>
                </a:solidFill>
              </a:rPr>
              <a:t>uri</a:t>
            </a:r>
            <a:r>
              <a:rPr lang="en-US" dirty="0">
                <a:solidFill>
                  <a:schemeClr val="tx2"/>
                </a:solidFill>
              </a:rPr>
              <a:t>, un </a:t>
            </a:r>
            <a:r>
              <a:rPr lang="en-US" dirty="0" err="1">
                <a:solidFill>
                  <a:schemeClr val="tx2"/>
                </a:solidFill>
              </a:rPr>
              <a:t>centru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educație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pentru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adulți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o </a:t>
            </a:r>
            <a:r>
              <a:rPr lang="en-US" dirty="0" err="1">
                <a:solidFill>
                  <a:schemeClr val="tx2"/>
                </a:solidFill>
              </a:rPr>
              <a:t>școală</a:t>
            </a:r>
            <a:r>
              <a:rPr lang="en-US" dirty="0">
                <a:solidFill>
                  <a:schemeClr val="tx2"/>
                </a:solidFill>
              </a:rPr>
              <a:t> de limbi </a:t>
            </a:r>
            <a:r>
              <a:rPr lang="en-US" dirty="0" err="1">
                <a:solidFill>
                  <a:schemeClr val="tx2"/>
                </a:solidFill>
              </a:rPr>
              <a:t>străine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179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Subtitlu-1: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proiectați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programe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studiu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și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materiale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învățare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bazate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pe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drame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14B69E87-B060-B5B9-AAE9-092287C0C173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E7F61857-68C8-5E24-BC07-C1BC823BBBB9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5241FDCA-86B1-3DDB-8C12-A8F5A2042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9A3D6C44-088B-0927-782C-5C3A81486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F6520AA9-560A-F340-076E-1E0F8158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1BF7D16-EAF9-F888-A8A4-3538CD06F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04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07EA1FA-6CCD-49C0-4501-EFF033464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762" r="15294" b="30187"/>
          <a:stretch/>
        </p:blipFill>
        <p:spPr>
          <a:xfrm>
            <a:off x="684377" y="1425996"/>
            <a:ext cx="10485648" cy="390604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3E16F633-A4EB-821F-E716-A22A1E584E7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5773E20A-5132-B4B2-433C-FB5D22D6D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4A589B31-99E7-00A6-E657-3AF72AA1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A2C2759D-B6AA-20CA-06A6-DDF7D26AD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4894D906-5264-1550-9B43-514201E98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89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Subtitlu-2: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implementați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programele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învățare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și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activitățile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învățare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bazate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pe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teatru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DA77E259-4C50-702D-6C15-3E358A8CB1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F72286EE-1C9C-D64D-85F9-E20658A1B8F6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FF72DD8F-043C-0252-EA57-F36A64B58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FCAE894-D22F-589D-5A2C-C28CDB29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4DD78F9A-1BBE-F20B-CC58-F9267483F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D54639C5-94C8-B795-878E-B45C07D09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45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B3F2DA2-53C2-3002-0093-E82D26280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19593" r="13333" b="30709"/>
          <a:stretch/>
        </p:blipFill>
        <p:spPr>
          <a:xfrm>
            <a:off x="270277" y="1524466"/>
            <a:ext cx="10902146" cy="378310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5B6C6752-EFBC-B06E-1570-BF2A59E551E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4D7A13F3-C0CD-9281-7119-1CEA13D57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510E651C-F9F3-1E37-FEC3-65FF34B46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55910216-A4EC-B7F5-21D1-0313ECDC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D166457F-D285-0BDA-BF9D-16EE01559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327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4178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Subtitlu-3: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evaluezi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vorbirea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bazată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pe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dramă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(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cognitivă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afectivă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lingvistică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(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pronunțare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gramatică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vocabular))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DA77E259-4C50-702D-6C15-3E358A8CB1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F93F695B-28B7-D040-6858-B41444E9FFA3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9892B630-05C6-AC72-611A-59F305FC9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59B4E4F-F611-4DFC-4B5B-193463B9A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AD7EE08-5191-4804-B899-BEA220255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BC7074F9-E82C-D986-4DE6-49EDBD94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711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B9B7F18-092E-6D05-C886-1549B2EB6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5" t="17500" r="10589" b="27832"/>
          <a:stretch/>
        </p:blipFill>
        <p:spPr>
          <a:xfrm>
            <a:off x="282518" y="1417030"/>
            <a:ext cx="10877665" cy="4015186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65BBDF94-51FF-C816-13E3-53981DB4215B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58114817-8903-7ED5-0CFA-5937DED9B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B01B41FD-CA3D-9B96-D640-C2EBBA243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2AB17986-5ABF-F7B5-7A1D-3876C8A8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F019BFA8-C4B4-DFFA-54F0-EA6BBC511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952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21186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Subtitlu-4: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folosiți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diferite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moduri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spectacol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teatru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pe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scenă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A3D170C4-11D8-15BD-C82C-E4EADFBC8117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9889E809-95B5-DC3D-0E64-1057E5B8E78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113C0140-BB5C-BB44-CF7A-42821C1E5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A89B0F21-A200-04FC-D635-8F570447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186FDAAA-4575-DFD9-4FAA-39833982A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C65E0FE2-BB18-2A62-4A2F-9BD157B2F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140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AD82748-3795-A5BF-F2C8-00658CF39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 t="17239" r="6146" b="58435"/>
          <a:stretch/>
        </p:blipFill>
        <p:spPr>
          <a:xfrm>
            <a:off x="259977" y="2590905"/>
            <a:ext cx="10922747" cy="166743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2CABF430-2280-4694-F4E2-88E25151A639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6D4DA5CA-D96E-8103-3324-D03B1758E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5C2183E2-25F8-8953-5849-392C7F17F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E1B1983-D130-941B-B52B-5450ED90B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49047D2-7262-1066-CFDE-8ED0E919C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998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Subtitlu-5: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puneți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drama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și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îmbunătățirea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abilităților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de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vorbire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în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aceeași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oală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58326745-3432-67EA-F028-D1AAB1BEC205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AD93F2B5-CE0D-3D3C-4924-5F93938C2C71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AA26F824-F184-F703-F27E-F90006FA7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528DF340-07DB-C7BA-7B85-B2A47AD33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BACDA1FD-BCB4-C030-6870-AC262213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ADF58D6-CDC0-BF5B-05E1-724F5E19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390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7477FEA-BC51-677D-1481-B3D6E29D2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2" t="25871" r="7647" b="50000"/>
          <a:stretch/>
        </p:blipFill>
        <p:spPr>
          <a:xfrm>
            <a:off x="495024" y="2597629"/>
            <a:ext cx="10721789" cy="1653988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B2EF226E-49F4-8272-7DA3-9FF4C0D7457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AC719054-0761-E782-E898-771574DE8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369121F0-453E-0B10-C8FF-EC290000B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8A3C9668-E2C3-4C8A-1BFD-1B3804C89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50D253CA-36C8-5FC6-5573-0F1D3B00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350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488141" y="1603514"/>
            <a:ext cx="8659906" cy="42389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  <a:p>
            <a:pPr algn="ctr"/>
            <a:r>
              <a:rPr lang="en-US" b="1" dirty="0" err="1">
                <a:solidFill>
                  <a:schemeClr val="tx2"/>
                </a:solidFill>
              </a:rPr>
              <a:t>Scopurile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proiectului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nostru</a:t>
            </a:r>
            <a:r>
              <a:rPr lang="en-US" b="1" dirty="0">
                <a:solidFill>
                  <a:schemeClr val="tx2"/>
                </a:solidFill>
              </a:rPr>
              <a:t> sunt</a:t>
            </a:r>
            <a:endParaRPr lang="tr-TR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să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sprijine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progresul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învățării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limbii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engleze</a:t>
            </a:r>
            <a:r>
              <a:rPr lang="en-US" dirty="0">
                <a:solidFill>
                  <a:schemeClr val="tx2"/>
                </a:solidFill>
              </a:rPr>
              <a:t> ca </a:t>
            </a:r>
            <a:r>
              <a:rPr lang="en-US" dirty="0" err="1">
                <a:solidFill>
                  <a:schemeClr val="tx2"/>
                </a:solidFill>
              </a:rPr>
              <a:t>limbă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străină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în</a:t>
            </a:r>
            <a:r>
              <a:rPr lang="en-US" dirty="0">
                <a:solidFill>
                  <a:schemeClr val="tx2"/>
                </a:solidFill>
              </a:rPr>
              <a:t> special </a:t>
            </a:r>
            <a:r>
              <a:rPr lang="en-US" dirty="0" err="1">
                <a:solidFill>
                  <a:schemeClr val="tx2"/>
                </a:solidFill>
              </a:rPr>
              <a:t>abilități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vorbire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prin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dezvoltarea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unei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rubrici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evaluare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vorbirii</a:t>
            </a:r>
            <a:r>
              <a:rPr lang="en-US" dirty="0">
                <a:solidFill>
                  <a:schemeClr val="tx2"/>
                </a:solidFill>
              </a:rPr>
              <a:t>, a </a:t>
            </a:r>
            <a:r>
              <a:rPr lang="en-US" dirty="0" err="1">
                <a:solidFill>
                  <a:schemeClr val="tx2"/>
                </a:solidFill>
              </a:rPr>
              <a:t>unui</a:t>
            </a:r>
            <a:r>
              <a:rPr lang="en-US" dirty="0">
                <a:solidFill>
                  <a:schemeClr val="tx2"/>
                </a:solidFill>
              </a:rPr>
              <a:t> set de </a:t>
            </a:r>
            <a:r>
              <a:rPr lang="en-US" dirty="0" err="1">
                <a:solidFill>
                  <a:schemeClr val="tx2"/>
                </a:solidFill>
              </a:rPr>
              <a:t>materiale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instruire</a:t>
            </a:r>
            <a:r>
              <a:rPr lang="en-US" dirty="0">
                <a:solidFill>
                  <a:schemeClr val="tx2"/>
                </a:solidFill>
              </a:rPr>
              <a:t>, a </a:t>
            </a:r>
            <a:r>
              <a:rPr lang="en-US" dirty="0" err="1">
                <a:solidFill>
                  <a:schemeClr val="tx2"/>
                </a:solidFill>
              </a:rPr>
              <a:t>unei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cărți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activități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bazate</a:t>
            </a:r>
            <a:r>
              <a:rPr lang="en-US" dirty="0">
                <a:solidFill>
                  <a:schemeClr val="tx2"/>
                </a:solidFill>
              </a:rPr>
              <a:t> pe </a:t>
            </a:r>
            <a:r>
              <a:rPr lang="en-US" dirty="0" err="1">
                <a:solidFill>
                  <a:schemeClr val="tx2"/>
                </a:solidFill>
              </a:rPr>
              <a:t>drame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în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sfârșit</a:t>
            </a:r>
            <a:r>
              <a:rPr lang="en-US" dirty="0">
                <a:solidFill>
                  <a:schemeClr val="tx2"/>
                </a:solidFill>
              </a:rPr>
              <a:t>, a </a:t>
            </a:r>
            <a:r>
              <a:rPr lang="en-US" dirty="0" err="1">
                <a:solidFill>
                  <a:schemeClr val="tx2"/>
                </a:solidFill>
              </a:rPr>
              <a:t>unei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platforme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învățare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electronică</a:t>
            </a:r>
            <a:r>
              <a:rPr lang="en-US" dirty="0">
                <a:solidFill>
                  <a:schemeClr val="tx2"/>
                </a:solidFill>
              </a:rPr>
              <a:t> care </a:t>
            </a:r>
            <a:r>
              <a:rPr lang="en-US" dirty="0" err="1">
                <a:solidFill>
                  <a:schemeClr val="tx2"/>
                </a:solidFill>
              </a:rPr>
              <a:t>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toate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rezultatele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intelectuale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menționate</a:t>
            </a:r>
            <a:r>
              <a:rPr lang="en-US" dirty="0">
                <a:solidFill>
                  <a:schemeClr val="tx2"/>
                </a:solidFill>
              </a:rPr>
              <a:t> anterior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să</a:t>
            </a:r>
            <a:r>
              <a:rPr lang="en-US" dirty="0">
                <a:solidFill>
                  <a:schemeClr val="tx2"/>
                </a:solidFill>
              </a:rPr>
              <a:t> fie </a:t>
            </a:r>
            <a:r>
              <a:rPr lang="en-US" dirty="0" err="1">
                <a:solidFill>
                  <a:schemeClr val="tx2"/>
                </a:solidFill>
              </a:rPr>
              <a:t>puse</a:t>
            </a:r>
            <a:r>
              <a:rPr lang="en-US" dirty="0">
                <a:solidFill>
                  <a:schemeClr val="tx2"/>
                </a:solidFill>
              </a:rPr>
              <a:t> la </a:t>
            </a:r>
            <a:r>
              <a:rPr lang="en-US" dirty="0" err="1">
                <a:solidFill>
                  <a:schemeClr val="tx2"/>
                </a:solidFill>
              </a:rPr>
              <a:t>dispoziție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pentru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utilizare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atât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pentru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profesori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cât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pentru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studenții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acestora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chiar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după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finalizarea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proiectului</a:t>
            </a:r>
            <a:r>
              <a:rPr lang="en-US" dirty="0">
                <a:solidFill>
                  <a:schemeClr val="tx2"/>
                </a:solidFill>
              </a:rPr>
              <a:t>;</a:t>
            </a:r>
            <a:endParaRPr lang="tr-TR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să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dezvolte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metode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predare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noi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inovatoare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să</a:t>
            </a:r>
            <a:r>
              <a:rPr lang="en-US" dirty="0">
                <a:solidFill>
                  <a:schemeClr val="tx2"/>
                </a:solidFill>
              </a:rPr>
              <a:t> le </a:t>
            </a:r>
            <a:r>
              <a:rPr lang="en-US" dirty="0" err="1">
                <a:solidFill>
                  <a:schemeClr val="tx2"/>
                </a:solidFill>
              </a:rPr>
              <a:t>implementeze</a:t>
            </a:r>
            <a:r>
              <a:rPr lang="en-US" dirty="0">
                <a:solidFill>
                  <a:schemeClr val="tx2"/>
                </a:solidFill>
              </a:rPr>
              <a:t> direct </a:t>
            </a:r>
            <a:r>
              <a:rPr lang="en-US" dirty="0" err="1">
                <a:solidFill>
                  <a:schemeClr val="tx2"/>
                </a:solidFill>
              </a:rPr>
              <a:t>în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practică</a:t>
            </a:r>
            <a:r>
              <a:rPr lang="en-US" dirty="0">
                <a:solidFill>
                  <a:schemeClr val="tx2"/>
                </a:solidFill>
              </a:rPr>
              <a:t>, precum </a:t>
            </a:r>
            <a:r>
              <a:rPr lang="en-US" dirty="0" err="1">
                <a:solidFill>
                  <a:schemeClr val="tx2"/>
                </a:solidFill>
              </a:rPr>
              <a:t>și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dezvoltarea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profesională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munca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proiect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9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Subtitlu-6: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folosiți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modalități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neclasice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pentru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a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îmbunătăți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abilitățile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de a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vorbi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o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limbă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străină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7E0FF5CA-806C-A1FB-234E-1495CCD40C8C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D33CB376-354F-3D28-8638-EA12F3C65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4624BF3C-DFCE-5CE5-F435-C6BFDDE9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BC2861D0-4D08-93AD-317E-A3E117679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62890F74-F2C3-2C3D-EA78-0CCB1C941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230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D49D182-8FE6-2A48-DEE6-E390B063B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3" t="21874" r="9265" b="27832"/>
          <a:stretch/>
        </p:blipFill>
        <p:spPr>
          <a:xfrm>
            <a:off x="282595" y="1625308"/>
            <a:ext cx="10877510" cy="3581421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291D11E3-354F-D729-8107-B8534709108E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BF62B46-9891-2027-AF50-426C69D8C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7B2BA46A-C133-FA89-F78B-1025EE325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7AF401A0-CB32-36FD-D755-E690C2FE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015A315-50A4-18EB-886D-8922D4841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297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" y="6093104"/>
            <a:ext cx="806153" cy="7493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6093104"/>
            <a:ext cx="3873500" cy="7873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6100014"/>
            <a:ext cx="5003800" cy="742391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27085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Subtitlu-7: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Cum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să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prezentați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utilizarea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activităților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dramatice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pe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platformă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în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cel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mai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interactiv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mod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pentru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a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îmbunătăți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abilitățile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 de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6"/>
              </a:rPr>
              <a:t>vorbire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41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8C59A72-9CF8-6857-326A-B00405A38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3" t="9564" r="7353" b="58173"/>
          <a:stretch/>
        </p:blipFill>
        <p:spPr>
          <a:xfrm>
            <a:off x="342526" y="2310231"/>
            <a:ext cx="10757647" cy="2211575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B7BEDD49-164C-0567-CFD1-59624C12DBC5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28BCA9BC-A6A0-E6D6-2F03-4F27D199B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FB945E76-1108-9D2E-C116-92159A1D7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16ADDB10-5992-72B6-B728-FB206CD41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A182CE0F-02CB-2BAB-E941-03D927F86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03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Subtitlu-8: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obțineți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încredere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în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sine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în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a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vorbi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, mai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degrabă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decât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vă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fie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frică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faceți</a:t>
            </a:r>
            <a:r>
              <a:rPr lang="en-US" b="1" i="0" u="none" strike="noStrike" dirty="0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none" strike="noStrike" dirty="0" err="1">
                <a:solidFill>
                  <a:srgbClr val="0F6FC5"/>
                </a:solidFill>
                <a:effectLst/>
                <a:latin typeface="Poppins" panose="00000500000000000000" pitchFamily="2" charset="-94"/>
                <a:hlinkClick r:id="rId3"/>
              </a:rPr>
              <a:t>greșeli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49F4ECC0-5EA1-8F94-2CAA-999F8F6B6E8B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CCA44B9-E873-039C-C690-A27A198EF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70E0BA37-A80A-00D3-3CAF-80CA7FD1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FA8AE599-097F-F3B2-B08E-E4995D99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C0AA409-B891-8C03-9BB1-326E0817E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9826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F2B0EA2-18D1-A75A-8B3D-9578F4411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" t="8679" r="6146" b="50000"/>
          <a:stretch/>
        </p:blipFill>
        <p:spPr>
          <a:xfrm>
            <a:off x="259977" y="1999828"/>
            <a:ext cx="10922747" cy="2832381"/>
          </a:xfrm>
          <a:prstGeom prst="rect">
            <a:avLst/>
          </a:prstGeom>
        </p:spPr>
      </p:pic>
      <p:grpSp>
        <p:nvGrpSpPr>
          <p:cNvPr id="9" name="Grup 8">
            <a:extLst>
              <a:ext uri="{FF2B5EF4-FFF2-40B4-BE49-F238E27FC236}">
                <a16:creationId xmlns:a16="http://schemas.microsoft.com/office/drawing/2014/main" id="{245FADFC-6D72-15A8-0D1B-ECE573467DE2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6CCA5769-3606-4E64-A9BB-030A562CD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26CB0D0-35F7-B19A-2C16-4DDF3377D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000CD563-6AEE-4246-9542-5EB6E352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4" name="Resim 13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77791979-9F9C-79A3-98F0-543FA3C7C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38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Subtitlu-9: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faci un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discurs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confidențial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în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limba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străină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/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engleză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7" name="Grup 16">
            <a:extLst>
              <a:ext uri="{FF2B5EF4-FFF2-40B4-BE49-F238E27FC236}">
                <a16:creationId xmlns:a16="http://schemas.microsoft.com/office/drawing/2014/main" id="{2773D4AA-0652-CD1C-2CFF-D550433E8E79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5ABC10B3-3897-32E7-DEF7-070E7FDEE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9" name="Resim 18">
              <a:extLst>
                <a:ext uri="{FF2B5EF4-FFF2-40B4-BE49-F238E27FC236}">
                  <a16:creationId xmlns:a16="http://schemas.microsoft.com/office/drawing/2014/main" id="{D0A7700F-A9D6-3EE3-A87F-E9162F30D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20" name="Resim 19">
              <a:extLst>
                <a:ext uri="{FF2B5EF4-FFF2-40B4-BE49-F238E27FC236}">
                  <a16:creationId xmlns:a16="http://schemas.microsoft.com/office/drawing/2014/main" id="{5BCBE985-C8AD-DFF8-6E43-35BA84C83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21" name="Resim 20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E6E900C-5056-36C8-0C5D-BC2552A12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577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Tm="1204">
        <p15:prstTrans prst="curtains"/>
      </p:transition>
    </mc:Choice>
    <mc:Fallback>
      <p:transition spd="slow" advTm="1204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141E4F4-DE67-B2C5-C406-A6F737640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" t="8608" r="6145" b="54250"/>
          <a:stretch/>
        </p:blipFill>
        <p:spPr>
          <a:xfrm>
            <a:off x="376518" y="2143031"/>
            <a:ext cx="10922746" cy="2545976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:a16="http://schemas.microsoft.com/office/drawing/2014/main" id="{F0F75E0E-FADC-037B-BF27-A2E889B487C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5" name="Resim 14">
              <a:extLst>
                <a:ext uri="{FF2B5EF4-FFF2-40B4-BE49-F238E27FC236}">
                  <a16:creationId xmlns:a16="http://schemas.microsoft.com/office/drawing/2014/main" id="{9D1E7CD0-AB74-3D3F-C652-AC0C04E42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84C97E66-2FE9-9DE2-B830-8847D469B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7" name="Resim 16">
              <a:extLst>
                <a:ext uri="{FF2B5EF4-FFF2-40B4-BE49-F238E27FC236}">
                  <a16:creationId xmlns:a16="http://schemas.microsoft.com/office/drawing/2014/main" id="{63FE5046-ADD2-354D-2463-6EC2CBB00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8" name="Resim 17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BD8F5B0A-D9F8-9BA0-CFD5-31E92BE0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2153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64896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F330432C-B719-C3F1-53DC-A8990AADE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961" y="1905828"/>
            <a:ext cx="8031311" cy="307344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Subtitlu-10:</a:t>
            </a:r>
          </a:p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Cum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fii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acceptat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într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-o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societate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străină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cu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vorbirea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ta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în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care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toată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comunicarea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este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în</a:t>
            </a:r>
            <a:r>
              <a:rPr lang="en-US" b="1" i="0" u="sng" dirty="0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 </a:t>
            </a:r>
            <a:r>
              <a:rPr lang="en-US" b="1" i="0" u="sng" dirty="0" err="1">
                <a:solidFill>
                  <a:srgbClr val="0A477E"/>
                </a:solidFill>
                <a:effectLst/>
                <a:latin typeface="Poppins" panose="00000500000000000000" pitchFamily="2" charset="-94"/>
                <a:hlinkClick r:id="rId3"/>
              </a:rPr>
              <a:t>engleză</a:t>
            </a:r>
            <a:endParaRPr lang="en-US" b="1" i="0" dirty="0">
              <a:solidFill>
                <a:srgbClr val="1E88E5"/>
              </a:solidFill>
              <a:effectLst/>
              <a:latin typeface="Poppins" panose="00000500000000000000" pitchFamily="2" charset="-9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1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2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Întrebare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3 </a:t>
            </a:r>
            <a:r>
              <a:rPr lang="en-US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F924979D-341C-5E37-BB2D-9293D279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:a16="http://schemas.microsoft.com/office/drawing/2014/main" id="{1761C1F0-BE11-3949-AEF7-DFECCC0B1729}"/>
              </a:ext>
            </a:extLst>
          </p:cNvPr>
          <p:cNvSpPr txBox="1">
            <a:spLocks/>
          </p:cNvSpPr>
          <p:nvPr/>
        </p:nvSpPr>
        <p:spPr>
          <a:xfrm>
            <a:off x="1640914" y="769470"/>
            <a:ext cx="9595972" cy="73893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</a:rPr>
              <a:t>MODULE-1: Training module: how to do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id="{F8256756-83D1-F848-9C8D-3D73ECD08B30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8223C21-8C79-5E0F-2342-67B36B21C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8BDCC4FB-88CF-949E-69DD-5EFAAE021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063BB831-2923-0097-C6A8-A290E0E31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5" name="Resim 14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3463CC53-499B-7E5B-6732-EF550C38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49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8580787B-D3D2-2B03-D763-59A12B7C1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9" t="34503" r="6145" b="38033"/>
          <a:stretch/>
        </p:blipFill>
        <p:spPr>
          <a:xfrm>
            <a:off x="277906" y="2455300"/>
            <a:ext cx="10886888" cy="1882589"/>
          </a:xfrm>
          <a:prstGeom prst="rect">
            <a:avLst/>
          </a:prstGeom>
        </p:spPr>
      </p:pic>
      <p:grpSp>
        <p:nvGrpSpPr>
          <p:cNvPr id="3" name="Grup 2">
            <a:extLst>
              <a:ext uri="{FF2B5EF4-FFF2-40B4-BE49-F238E27FC236}">
                <a16:creationId xmlns:a16="http://schemas.microsoft.com/office/drawing/2014/main" id="{4311CD9F-FF18-B6F3-393F-2F2FE6830A17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0C61474D-1212-A97E-CF2F-06F307360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557EC41D-B736-05C7-FEE8-914DFBBF3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D599C1F5-4628-E7E5-FEFC-36DB4C06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2C23773C-4572-00B4-618C-C4CBA074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791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1538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a intra pe </a:t>
            </a:r>
            <a:r>
              <a:rPr lang="en-GB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platformă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, mai </a:t>
            </a:r>
            <a:r>
              <a:rPr lang="en-GB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întâi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faceți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clic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pentrusite-ul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proiectului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  <a:hlinkClick r:id="rId7"/>
              </a:rPr>
              <a:t>www.esldramaactivities.eu</a:t>
            </a:r>
            <a:r>
              <a:rPr lang="en-GB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</a:p>
          <a:p>
            <a:r>
              <a:rPr lang="en-GB" b="1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98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0" name="Alt Başlık 2">
            <a:extLst>
              <a:ext uri="{FF2B5EF4-FFF2-40B4-BE49-F238E27FC236}">
                <a16:creationId xmlns:a16="http://schemas.microsoft.com/office/drawing/2014/main" id="{93FBC6B5-95E3-FF6A-68BD-F0B379D4E438}"/>
              </a:ext>
            </a:extLst>
          </p:cNvPr>
          <p:cNvSpPr txBox="1">
            <a:spLocks/>
          </p:cNvSpPr>
          <p:nvPr/>
        </p:nvSpPr>
        <p:spPr>
          <a:xfrm>
            <a:off x="11442700" y="738935"/>
            <a:ext cx="749300" cy="5354169"/>
          </a:xfrm>
          <a:prstGeom prst="rect">
            <a:avLst/>
          </a:prstGeom>
        </p:spPr>
        <p:txBody>
          <a:bodyPr vert="vert270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www.esldramaactivities.eu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0417F1-D84F-D73B-60CE-AF657504ED61}"/>
              </a:ext>
            </a:extLst>
          </p:cNvPr>
          <p:cNvSpPr txBox="1"/>
          <p:nvPr/>
        </p:nvSpPr>
        <p:spPr>
          <a:xfrm>
            <a:off x="495024" y="2769688"/>
            <a:ext cx="10548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986405" algn="ctr"/>
                <a:tab pos="5972810" algn="r"/>
              </a:tabLs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publicație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numai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punctul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autorului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Comisia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făcută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făcută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informațiilor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conținute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id="{38207F1E-B30F-F126-04F3-B1588DE4C4BA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9493B0BD-6CE3-C022-A6BE-BA998606E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80CFAB-C525-0BCE-AFAF-D04A29CAA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B86D4060-CC7B-3BA2-DFA6-EEF28792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DCE765EB-1760-A310-9046-D43BBA457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62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etin kutusu 15">
            <a:extLst>
              <a:ext uri="{FF2B5EF4-FFF2-40B4-BE49-F238E27FC236}">
                <a16:creationId xmlns:a16="http://schemas.microsoft.com/office/drawing/2014/main" id="{74A243C0-376E-A16C-2BCC-B6D7A4D41E01}"/>
              </a:ext>
            </a:extLst>
          </p:cNvPr>
          <p:cNvSpPr txBox="1"/>
          <p:nvPr/>
        </p:nvSpPr>
        <p:spPr>
          <a:xfrm>
            <a:off x="0" y="746967"/>
            <a:ext cx="1144270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3BD76D44-0BB7-9AE2-D9D7-56F84B883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00" y="1167198"/>
            <a:ext cx="10439400" cy="451485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945" y="70791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sp>
        <p:nvSpPr>
          <p:cNvPr id="14" name="Subtitle 11">
            <a:extLst>
              <a:ext uri="{FF2B5EF4-FFF2-40B4-BE49-F238E27FC236}">
                <a16:creationId xmlns:a16="http://schemas.microsoft.com/office/drawing/2014/main" id="{98F91304-FD49-4D48-8D04-AE4C66A7DA93}"/>
              </a:ext>
            </a:extLst>
          </p:cNvPr>
          <p:cNvSpPr txBox="1">
            <a:spLocks/>
          </p:cNvSpPr>
          <p:nvPr/>
        </p:nvSpPr>
        <p:spPr>
          <a:xfrm>
            <a:off x="1719664" y="2405553"/>
            <a:ext cx="8659906" cy="2312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pPr algn="ctr"/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Când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vedeți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pagina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de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pornire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așa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cum se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arată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mai sus,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faceți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clic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secțiunea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«Moodle»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apoi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vă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veți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putea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înregistra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și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</a:t>
            </a:r>
            <a:r>
              <a:rPr lang="tr-TR" dirty="0" err="1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autentifica</a:t>
            </a:r>
            <a:r>
              <a:rPr lang="tr-TR" dirty="0">
                <a:solidFill>
                  <a:srgbClr val="0070C0"/>
                </a:solidFill>
                <a:latin typeface="Poppins" panose="00000500000000000000" pitchFamily="2" charset="-94"/>
                <a:cs typeface="Poppins" panose="00000500000000000000" pitchFamily="2" charset="-94"/>
              </a:rPr>
              <a:t> pe platforma Moodle</a:t>
            </a:r>
          </a:p>
          <a:p>
            <a:pPr algn="ctr"/>
            <a:r>
              <a:rPr lang="tr-TR" dirty="0" err="1">
                <a:hlinkClick r:id="rId2"/>
              </a:rPr>
              <a:t>Platformă</a:t>
            </a:r>
            <a:r>
              <a:rPr lang="tr-TR" dirty="0">
                <a:hlinkClick r:id="rId2"/>
              </a:rPr>
              <a:t> de e-Learning (esldramaactivities.eu)</a:t>
            </a:r>
            <a:endParaRPr lang="tr-TR" dirty="0">
              <a:solidFill>
                <a:srgbClr val="0070C0"/>
              </a:solidFill>
              <a:latin typeface="Poppins" panose="00000500000000000000" pitchFamily="2" charset="-94"/>
              <a:cs typeface="Poppins" panose="00000500000000000000" pitchFamily="2" charset="-94"/>
            </a:endParaRPr>
          </a:p>
          <a:p>
            <a:r>
              <a:rPr lang="tr-TR" b="1" dirty="0">
                <a:solidFill>
                  <a:schemeClr val="tx2"/>
                </a:solidFill>
              </a:rPr>
              <a:t> 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2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0FF162F0-F626-900E-2947-E2494EFD534D}"/>
              </a:ext>
            </a:extLst>
          </p:cNvPr>
          <p:cNvSpPr txBox="1"/>
          <p:nvPr/>
        </p:nvSpPr>
        <p:spPr>
          <a:xfrm>
            <a:off x="0" y="745846"/>
            <a:ext cx="1144270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pPr lvl="0" fontAlgn="base"/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099235" cy="738935"/>
          </a:xfrm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rgbClr val="00B0F0"/>
                </a:solidFill>
              </a:rPr>
              <a:t>MANUAL 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42700" y="738935"/>
            <a:ext cx="749300" cy="5354169"/>
          </a:xfrm>
        </p:spPr>
        <p:txBody>
          <a:bodyPr vert="vert270" anchor="ctr" anchorCtr="0">
            <a:normAutofit/>
          </a:bodyPr>
          <a:lstStyle/>
          <a:p>
            <a:pPr algn="ctr"/>
            <a:r>
              <a:rPr lang="tr-TR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e-Learning Platform (esldramaactivities.eu)</a:t>
            </a:r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0" y="1505829"/>
            <a:ext cx="114427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26BFD298-1AB2-A880-AD6B-1F94D2195044}"/>
              </a:ext>
            </a:extLst>
          </p:cNvPr>
          <p:cNvGrpSpPr/>
          <p:nvPr/>
        </p:nvGrpSpPr>
        <p:grpSpPr>
          <a:xfrm>
            <a:off x="91948" y="6080002"/>
            <a:ext cx="12100052" cy="787399"/>
            <a:chOff x="91948" y="6080002"/>
            <a:chExt cx="12100052" cy="787399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FD6A3A5A-E365-A8AF-857E-16CB28DA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48" y="6093104"/>
              <a:ext cx="806153" cy="749301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986825DF-257A-C2BE-BDAA-3152D58F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49" y="6080002"/>
              <a:ext cx="3873500" cy="787399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091120BB-0128-795B-8800-4AC202C8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497" y="6125010"/>
              <a:ext cx="5003800" cy="742391"/>
            </a:xfrm>
            <a:prstGeom prst="rect">
              <a:avLst/>
            </a:prstGeom>
          </p:spPr>
        </p:pic>
        <p:pic>
          <p:nvPicPr>
            <p:cNvPr id="13" name="Resim 12" descr="yazı tipi, meneviş mavisi, Majorelle Blue, simge, sembol içeren bir resim&#10;&#10;Açıklama otomatik olarak oluşturuldu">
              <a:extLst>
                <a:ext uri="{FF2B5EF4-FFF2-40B4-BE49-F238E27FC236}">
                  <a16:creationId xmlns:a16="http://schemas.microsoft.com/office/drawing/2014/main" id="{9901C775-E159-7009-E948-16588FD0C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9297" y="6098171"/>
              <a:ext cx="2232703" cy="744234"/>
            </a:xfrm>
            <a:prstGeom prst="rect">
              <a:avLst/>
            </a:prstGeom>
          </p:spPr>
        </p:pic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453C68AA-4CF3-F443-EC91-5030959A7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88" y="36653"/>
            <a:ext cx="1294653" cy="167543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ED94E27-FCAE-D6ED-E680-AC2881225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652" y="256602"/>
            <a:ext cx="9141930" cy="51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18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Çerçev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436</TotalTime>
  <Words>2400</Words>
  <Application>Microsoft Office PowerPoint</Application>
  <PresentationFormat>Geniş ekran</PresentationFormat>
  <Paragraphs>1464</Paragraphs>
  <Slides>60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6" baseType="lpstr">
      <vt:lpstr>Arial</vt:lpstr>
      <vt:lpstr>Calibri</vt:lpstr>
      <vt:lpstr>Corbel</vt:lpstr>
      <vt:lpstr>Poppins</vt:lpstr>
      <vt:lpstr>Wingdings 2</vt:lpstr>
      <vt:lpstr>Çerçeve</vt:lpstr>
      <vt:lpstr>Act Communicate Transcend – ACT 2020-1-HR01-KA227-SCH-094792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  <vt:lpstr>MANUAL 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recep</dc:creator>
  <cp:lastModifiedBy>Konya İL MEM AB Projeler İbrahim AYDIN</cp:lastModifiedBy>
  <cp:revision>141</cp:revision>
  <dcterms:created xsi:type="dcterms:W3CDTF">2023-03-07T18:38:58Z</dcterms:created>
  <dcterms:modified xsi:type="dcterms:W3CDTF">2023-05-29T15:54:01Z</dcterms:modified>
</cp:coreProperties>
</file>